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0" r:id="rId2"/>
    <p:sldId id="291" r:id="rId3"/>
    <p:sldId id="257" r:id="rId4"/>
    <p:sldId id="299" r:id="rId5"/>
    <p:sldId id="275" r:id="rId6"/>
    <p:sldId id="282" r:id="rId7"/>
    <p:sldId id="293" r:id="rId8"/>
    <p:sldId id="269" r:id="rId9"/>
    <p:sldId id="273" r:id="rId10"/>
    <p:sldId id="294" r:id="rId11"/>
    <p:sldId id="295" r:id="rId12"/>
    <p:sldId id="296" r:id="rId13"/>
    <p:sldId id="297" r:id="rId14"/>
    <p:sldId id="298" r:id="rId15"/>
    <p:sldId id="287" r:id="rId16"/>
    <p:sldId id="262" r:id="rId17"/>
    <p:sldId id="284" r:id="rId18"/>
    <p:sldId id="289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1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D7D4648-BE5F-414A-A150-57D742ED5A74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53A03DC-0D8F-4D88-B0CA-BE345951E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B806544-AB36-435C-B0E9-30DBD6C0E854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A2E91D0-D941-43E5-9DE3-0E47B5EED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54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AB7-8745-439C-B1DB-B917AFFD90BB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6F4A-7BD9-480E-9A89-8BD38AC19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dirty="0" smtClean="0"/>
              <a:t>Educational materials developed through the Baltimore County History Labs Program, a partnership between Baltimore County Public Schools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and </a:t>
            </a:r>
            <a:r>
              <a:rPr lang="en-US" sz="1100" dirty="0" smtClean="0"/>
              <a:t>the UMBC Center for History Education</a:t>
            </a:r>
            <a:r>
              <a:rPr lang="en-US" sz="1100" dirty="0" smtClean="0"/>
              <a:t>.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600" b="1" dirty="0" smtClean="0"/>
              <a:t>RS#15 Guatemalan Coup Power Point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  <a:alpha val="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0" algn="ctr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The </a:t>
            </a:r>
            <a:r>
              <a:rPr lang="en-US" sz="4000" b="1" dirty="0" smtClean="0">
                <a:solidFill>
                  <a:schemeClr val="accent2"/>
                </a:solidFill>
              </a:rPr>
              <a:t>Guatemalan Coup of 1954: </a:t>
            </a:r>
            <a:r>
              <a:rPr lang="en-US" sz="4000" b="1" dirty="0" smtClean="0">
                <a:solidFill>
                  <a:schemeClr val="accent2"/>
                </a:solidFill>
              </a:rPr>
              <a:t/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r>
              <a:rPr lang="en-US" sz="4000" b="1" dirty="0" smtClean="0">
                <a:solidFill>
                  <a:schemeClr val="accent2"/>
                </a:solidFill>
              </a:rPr>
              <a:t>How </a:t>
            </a:r>
            <a:r>
              <a:rPr lang="en-US" sz="4000" b="1" dirty="0" smtClean="0">
                <a:solidFill>
                  <a:schemeClr val="accent2"/>
                </a:solidFill>
              </a:rPr>
              <a:t>Did </a:t>
            </a:r>
            <a:r>
              <a:rPr lang="en-US" sz="4000" b="1" dirty="0" smtClean="0">
                <a:solidFill>
                  <a:schemeClr val="accent2"/>
                </a:solidFill>
              </a:rPr>
              <a:t>the Cold </a:t>
            </a:r>
            <a:r>
              <a:rPr lang="en-US" sz="4000" b="1" dirty="0" smtClean="0">
                <a:solidFill>
                  <a:schemeClr val="accent2"/>
                </a:solidFill>
              </a:rPr>
              <a:t>War </a:t>
            </a:r>
            <a:r>
              <a:rPr lang="en-US" sz="4000" b="1" dirty="0" smtClean="0">
                <a:solidFill>
                  <a:schemeClr val="accent2"/>
                </a:solidFill>
              </a:rPr>
              <a:t>Influence </a:t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r>
              <a:rPr lang="en-US" sz="4000" b="1" dirty="0" smtClean="0">
                <a:solidFill>
                  <a:schemeClr val="accent2"/>
                </a:solidFill>
              </a:rPr>
              <a:t>American </a:t>
            </a:r>
            <a:r>
              <a:rPr lang="en-US" sz="4000" b="1" dirty="0" smtClean="0">
                <a:solidFill>
                  <a:schemeClr val="accent2"/>
                </a:solidFill>
              </a:rPr>
              <a:t>Foreign Policy Decisions</a:t>
            </a:r>
            <a:r>
              <a:rPr lang="en-US" sz="4000" b="1" dirty="0" smtClean="0">
                <a:solidFill>
                  <a:schemeClr val="accent2"/>
                </a:solidFill>
              </a:rPr>
              <a:t>?</a:t>
            </a:r>
          </a:p>
          <a:p>
            <a:pPr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b="1" dirty="0" smtClean="0"/>
              <a:t>What </a:t>
            </a:r>
            <a:r>
              <a:rPr lang="en-US" sz="2400" b="1" dirty="0" smtClean="0"/>
              <a:t>motivated the United States Government to authorize the CIA-sponsored Guatemalan Coup of 1954: </a:t>
            </a:r>
            <a:r>
              <a:rPr lang="en-US" sz="2400" b="1" dirty="0" smtClean="0"/>
              <a:t>Containment </a:t>
            </a:r>
            <a:r>
              <a:rPr lang="en-US" sz="2400" b="1" dirty="0" smtClean="0"/>
              <a:t>or </a:t>
            </a:r>
            <a:r>
              <a:rPr lang="en-US" sz="2400" b="1" dirty="0" smtClean="0"/>
              <a:t>Bananas </a:t>
            </a:r>
            <a:r>
              <a:rPr lang="en-US" sz="2400" b="1" dirty="0" smtClean="0"/>
              <a:t>(protecting American business interests)?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CIA</a:t>
            </a:r>
            <a:r>
              <a:rPr lang="en-US" dirty="0" smtClean="0">
                <a:solidFill>
                  <a:schemeClr val="accent2"/>
                </a:solidFill>
              </a:rPr>
              <a:t> (Central Intelligence Agency)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/>
          <a:lstStyle/>
          <a:p>
            <a:r>
              <a:rPr lang="en-US" dirty="0" smtClean="0"/>
              <a:t>Created during </a:t>
            </a:r>
            <a:r>
              <a:rPr lang="en-US" dirty="0" smtClean="0"/>
              <a:t>WW2 </a:t>
            </a:r>
            <a:r>
              <a:rPr lang="en-US" dirty="0" smtClean="0"/>
              <a:t>to spy on Axis powers </a:t>
            </a:r>
          </a:p>
          <a:p>
            <a:r>
              <a:rPr lang="en-US" dirty="0" smtClean="0"/>
              <a:t>Collects </a:t>
            </a:r>
            <a:r>
              <a:rPr lang="en-US" dirty="0" smtClean="0"/>
              <a:t>information about foreign governments and individuals </a:t>
            </a:r>
          </a:p>
          <a:p>
            <a:r>
              <a:rPr lang="en-US" dirty="0" smtClean="0"/>
              <a:t>Conducts </a:t>
            </a:r>
            <a:r>
              <a:rPr lang="en-US" dirty="0" smtClean="0"/>
              <a:t>emergency tactical operations and carries out covert operations </a:t>
            </a:r>
          </a:p>
          <a:p>
            <a:endParaRPr lang="en-US" dirty="0"/>
          </a:p>
        </p:txBody>
      </p:sp>
      <p:pic>
        <p:nvPicPr>
          <p:cNvPr id="6" name="Picture 5" descr="200px-CIA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648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Allen </a:t>
            </a:r>
            <a:r>
              <a:rPr lang="en-US" b="1" dirty="0" smtClean="0">
                <a:solidFill>
                  <a:schemeClr val="accent2"/>
                </a:solidFill>
              </a:rPr>
              <a:t>Dulles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Director </a:t>
            </a:r>
            <a:r>
              <a:rPr lang="en-US" sz="4000" dirty="0" smtClean="0"/>
              <a:t>of </a:t>
            </a:r>
            <a:r>
              <a:rPr lang="en-US" sz="4000" dirty="0" smtClean="0"/>
              <a:t>CIA; Owns </a:t>
            </a:r>
            <a:r>
              <a:rPr lang="en-US" sz="4000" dirty="0" smtClean="0"/>
              <a:t>S</a:t>
            </a:r>
            <a:r>
              <a:rPr lang="en-US" sz="4000" dirty="0" smtClean="0"/>
              <a:t>hares </a:t>
            </a:r>
            <a:r>
              <a:rPr lang="en-US" sz="4000" dirty="0" smtClean="0"/>
              <a:t>of </a:t>
            </a:r>
            <a:r>
              <a:rPr lang="en-US" sz="4000" dirty="0" smtClean="0"/>
              <a:t>UFCO</a:t>
            </a:r>
            <a:r>
              <a:rPr lang="en-US" sz="4000" dirty="0" smtClean="0"/>
              <a:t>; </a:t>
            </a:r>
            <a:r>
              <a:rPr lang="en-US" sz="4000" dirty="0" smtClean="0"/>
              <a:t>Serves </a:t>
            </a:r>
            <a:r>
              <a:rPr lang="en-US" sz="4000" dirty="0" smtClean="0"/>
              <a:t>on Board of the Company </a:t>
            </a:r>
            <a:endParaRPr lang="en-US" sz="4000" dirty="0"/>
          </a:p>
        </p:txBody>
      </p:sp>
      <p:pic>
        <p:nvPicPr>
          <p:cNvPr id="4" name="Content Placeholder 3" descr="all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2514600"/>
            <a:ext cx="2522722" cy="3790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John Foster </a:t>
            </a:r>
            <a:r>
              <a:rPr lang="en-US" b="1" dirty="0" smtClean="0">
                <a:solidFill>
                  <a:schemeClr val="accent2"/>
                </a:solidFill>
              </a:rPr>
              <a:t>Dulles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U.S. Secretary </a:t>
            </a:r>
            <a:r>
              <a:rPr lang="en-US" sz="4000" dirty="0" smtClean="0"/>
              <a:t>of </a:t>
            </a:r>
            <a:r>
              <a:rPr lang="en-US" sz="4000" dirty="0" smtClean="0"/>
              <a:t>State; Brother of Allen Dulles; </a:t>
            </a:r>
            <a:r>
              <a:rPr lang="en-US" sz="4000" dirty="0" smtClean="0"/>
              <a:t>Law Firm </a:t>
            </a:r>
            <a:r>
              <a:rPr lang="en-US" sz="4000" dirty="0" smtClean="0"/>
              <a:t>R</a:t>
            </a:r>
            <a:r>
              <a:rPr lang="en-US" sz="4000" dirty="0" smtClean="0"/>
              <a:t>epresents </a:t>
            </a:r>
            <a:r>
              <a:rPr lang="en-US" sz="4000" dirty="0" smtClean="0"/>
              <a:t>the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United </a:t>
            </a:r>
            <a:r>
              <a:rPr lang="en-US" sz="4000" dirty="0" smtClean="0"/>
              <a:t>Fruit Company </a:t>
            </a:r>
            <a:endParaRPr lang="en-US" sz="4000" dirty="0"/>
          </a:p>
        </p:txBody>
      </p:sp>
      <p:pic>
        <p:nvPicPr>
          <p:cNvPr id="4" name="Content Placeholder 3" descr="john f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959" t="7472"/>
          <a:stretch>
            <a:fillRect/>
          </a:stretch>
        </p:blipFill>
        <p:spPr>
          <a:xfrm>
            <a:off x="2133600" y="2590800"/>
            <a:ext cx="4953000" cy="3774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John E. </a:t>
            </a:r>
            <a:r>
              <a:rPr lang="en-US" b="1" dirty="0" err="1" smtClean="0">
                <a:solidFill>
                  <a:schemeClr val="accent2"/>
                </a:solidFill>
              </a:rPr>
              <a:t>Peurifoy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U.S</a:t>
            </a:r>
            <a:r>
              <a:rPr lang="en-US" sz="4000" dirty="0" smtClean="0"/>
              <a:t>. Ambassador to </a:t>
            </a:r>
            <a:r>
              <a:rPr lang="en-US" sz="4000" dirty="0" smtClean="0"/>
              <a:t>Guatemala;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State </a:t>
            </a:r>
            <a:r>
              <a:rPr lang="en-US" sz="4000" dirty="0" smtClean="0"/>
              <a:t>Department's A</a:t>
            </a:r>
            <a:r>
              <a:rPr lang="en-US" sz="4000" dirty="0" smtClean="0"/>
              <a:t>ce</a:t>
            </a:r>
            <a:r>
              <a:rPr lang="en-US" sz="4000" i="1" dirty="0" smtClean="0"/>
              <a:t> </a:t>
            </a:r>
            <a:r>
              <a:rPr lang="en-US" sz="4000" dirty="0" smtClean="0"/>
              <a:t>Troubleshooter </a:t>
            </a:r>
            <a:br>
              <a:rPr lang="en-US" sz="4000" dirty="0" smtClean="0"/>
            </a:br>
            <a:r>
              <a:rPr lang="en-US" sz="4000" dirty="0" smtClean="0"/>
              <a:t>in </a:t>
            </a:r>
            <a:r>
              <a:rPr lang="en-US" sz="4000" dirty="0" smtClean="0"/>
              <a:t>Communist </a:t>
            </a:r>
            <a:r>
              <a:rPr lang="en-US" sz="4000" dirty="0" smtClean="0"/>
              <a:t>Hotspots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4" name="Picture 3" descr="Peurifoy-John-E.jpg"/>
          <p:cNvPicPr>
            <a:picLocks noChangeAspect="1"/>
          </p:cNvPicPr>
          <p:nvPr/>
        </p:nvPicPr>
        <p:blipFill>
          <a:blip r:embed="rId2" cstate="print"/>
          <a:srcRect t="5556"/>
          <a:stretch>
            <a:fillRect/>
          </a:stretch>
        </p:blipFill>
        <p:spPr>
          <a:xfrm>
            <a:off x="2971800" y="2590800"/>
            <a:ext cx="3281743" cy="388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How are they ALL 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onnected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? </a:t>
            </a:r>
          </a:p>
          <a:p>
            <a:pPr algn="ctr"/>
            <a:r>
              <a:rPr lang="en-US" sz="2400" b="1" dirty="0" smtClean="0">
                <a:latin typeface="+mj-lt"/>
              </a:rPr>
              <a:t>Why did the United States </a:t>
            </a:r>
            <a:r>
              <a:rPr lang="en-US" sz="2400" b="1" dirty="0" smtClean="0">
                <a:latin typeface="+mj-lt"/>
              </a:rPr>
              <a:t>Government </a:t>
            </a:r>
            <a:r>
              <a:rPr lang="en-US" sz="2400" b="1" dirty="0" smtClean="0">
                <a:latin typeface="+mj-lt"/>
              </a:rPr>
              <a:t>O</a:t>
            </a:r>
            <a:r>
              <a:rPr lang="en-US" sz="2400" b="1" dirty="0" smtClean="0">
                <a:latin typeface="+mj-lt"/>
              </a:rPr>
              <a:t>verthrow </a:t>
            </a:r>
            <a:r>
              <a:rPr lang="en-US" sz="2400" b="1" dirty="0" err="1" smtClean="0">
                <a:latin typeface="+mj-lt"/>
              </a:rPr>
              <a:t>Arbenz</a:t>
            </a:r>
            <a:r>
              <a:rPr lang="en-US" sz="2400" b="1" dirty="0" smtClean="0">
                <a:latin typeface="+mj-lt"/>
              </a:rPr>
              <a:t> in Guatemala: Bananas ($$) or </a:t>
            </a:r>
            <a:r>
              <a:rPr lang="en-US" sz="2400" b="1" dirty="0" smtClean="0">
                <a:latin typeface="+mj-lt"/>
              </a:rPr>
              <a:t>Containment</a:t>
            </a:r>
            <a:r>
              <a:rPr lang="en-US" sz="2400" b="1" dirty="0" smtClean="0">
                <a:latin typeface="+mj-lt"/>
              </a:rPr>
              <a:t>? </a:t>
            </a:r>
          </a:p>
          <a:p>
            <a:pPr algn="ctr"/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371600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John F. Dulles Sec. of State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895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Law Firm Sullivan and Cromwell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1371600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Allen Dulles </a:t>
            </a:r>
          </a:p>
          <a:p>
            <a:pPr algn="ctr"/>
            <a:r>
              <a:rPr lang="en-US" sz="2400" b="1" dirty="0" smtClean="0"/>
              <a:t>Head of the CIA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1519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Brothers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731603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United Fruit Company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2971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Board of Directors for the UFCO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36648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Shareholder of the UFCO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724400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President Eisenhower 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57222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Personal Secretary</a:t>
            </a:r>
          </a:p>
          <a:p>
            <a:pPr algn="ctr"/>
            <a:r>
              <a:rPr lang="en-US" sz="2400" b="1" dirty="0" smtClean="0"/>
              <a:t>Ann Whitman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5722203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Public Relations Officer for UFCO -- Ed Whitman</a:t>
            </a:r>
            <a:endParaRPr lang="en-US" sz="2400" b="1" dirty="0"/>
          </a:p>
        </p:txBody>
      </p:sp>
      <p:cxnSp>
        <p:nvCxnSpPr>
          <p:cNvPr id="18" name="Straight Connector 17"/>
          <p:cNvCxnSpPr>
            <a:stCxn id="7" idx="3"/>
          </p:cNvCxnSpPr>
          <p:nvPr/>
        </p:nvCxnSpPr>
        <p:spPr>
          <a:xfrm flipV="1">
            <a:off x="2743200" y="1752600"/>
            <a:ext cx="990600" cy="34499"/>
          </a:xfrm>
          <a:prstGeom prst="line">
            <a:avLst/>
          </a:prstGeom>
          <a:ln w="635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752600"/>
            <a:ext cx="990600" cy="76201"/>
          </a:xfrm>
          <a:prstGeom prst="line">
            <a:avLst/>
          </a:prstGeom>
          <a:ln w="635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8" idx="0"/>
          </p:cNvCxnSpPr>
          <p:nvPr/>
        </p:nvCxnSpPr>
        <p:spPr>
          <a:xfrm>
            <a:off x="1562100" y="2202597"/>
            <a:ext cx="381000" cy="693003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2"/>
            <a:endCxn id="11" idx="0"/>
          </p:cNvCxnSpPr>
          <p:nvPr/>
        </p:nvCxnSpPr>
        <p:spPr>
          <a:xfrm flipH="1">
            <a:off x="1638300" y="3726597"/>
            <a:ext cx="304800" cy="1005006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19400" y="4343400"/>
            <a:ext cx="1600200" cy="845403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3900" y="5562600"/>
            <a:ext cx="419100" cy="609600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0"/>
          </p:cNvCxnSpPr>
          <p:nvPr/>
        </p:nvCxnSpPr>
        <p:spPr>
          <a:xfrm flipH="1">
            <a:off x="7124700" y="2209800"/>
            <a:ext cx="266700" cy="762000"/>
          </a:xfrm>
          <a:prstGeom prst="line">
            <a:avLst/>
          </a:prstGeom>
          <a:ln w="635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05400" y="2209800"/>
            <a:ext cx="1181100" cy="1371600"/>
          </a:xfrm>
          <a:prstGeom prst="line">
            <a:avLst/>
          </a:prstGeom>
          <a:ln w="635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4" idx="1"/>
          </p:cNvCxnSpPr>
          <p:nvPr/>
        </p:nvCxnSpPr>
        <p:spPr>
          <a:xfrm flipH="1">
            <a:off x="5791200" y="5139899"/>
            <a:ext cx="457200" cy="651301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382000" y="2209800"/>
            <a:ext cx="76200" cy="2480101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305800" y="5562600"/>
            <a:ext cx="0" cy="106680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28600" y="2133600"/>
            <a:ext cx="228600" cy="441960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04800" y="6629400"/>
            <a:ext cx="8001000" cy="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As a group, decide if your sources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provide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proof for bananas or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for containment, and where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in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the sources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that is conveyed. 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en-US" sz="4800" b="1" dirty="0" smtClean="0">
                <a:solidFill>
                  <a:schemeClr val="accent2"/>
                </a:solidFill>
                <a:latin typeface="+mj-lt"/>
              </a:rPr>
            </a:b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Be </a:t>
            </a:r>
            <a:r>
              <a:rPr lang="en-US" sz="4800" b="1" dirty="0" smtClean="0">
                <a:solidFill>
                  <a:schemeClr val="accent2"/>
                </a:solidFill>
                <a:latin typeface="+mj-lt"/>
              </a:rPr>
              <a:t>prepared to explain. </a:t>
            </a:r>
            <a:endParaRPr lang="en-US" sz="48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4.bp.blogspot.com/_Xq6i8h0GkR8/TON9bK0m04I/AAAAAAAAAAo/wWIRy1VXKEU/s1600/gloriosa_victoria_diego_riv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011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19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two most important pieces of evidence </a:t>
            </a:r>
            <a:r>
              <a:rPr lang="en-US" b="1" dirty="0" smtClean="0"/>
              <a:t>are…because</a:t>
            </a:r>
            <a:r>
              <a:rPr lang="en-US" b="1" dirty="0" smtClean="0"/>
              <a:t>…</a:t>
            </a:r>
          </a:p>
          <a:p>
            <a:pPr>
              <a:buFontTx/>
              <a:buNone/>
            </a:pPr>
            <a:endParaRPr lang="en-US" b="1" dirty="0" smtClean="0"/>
          </a:p>
          <a:p>
            <a:r>
              <a:rPr lang="en-US" b="1" dirty="0" smtClean="0"/>
              <a:t>The two pieces of evidence that contradicted the most </a:t>
            </a:r>
            <a:r>
              <a:rPr lang="en-US" b="1" dirty="0" smtClean="0"/>
              <a:t>are…because</a:t>
            </a:r>
            <a:r>
              <a:rPr lang="en-US" b="1" dirty="0" smtClean="0"/>
              <a:t>…</a:t>
            </a:r>
          </a:p>
          <a:p>
            <a:endParaRPr lang="en-US" b="1" dirty="0" smtClean="0"/>
          </a:p>
          <a:p>
            <a:r>
              <a:rPr lang="en-US" b="1" dirty="0" smtClean="0"/>
              <a:t>The two pieces of evidence that most </a:t>
            </a:r>
            <a:r>
              <a:rPr lang="en-US" b="1" dirty="0" smtClean="0"/>
              <a:t>complement each other are…because</a:t>
            </a:r>
            <a:r>
              <a:rPr lang="en-US" b="1" dirty="0" smtClean="0"/>
              <a:t>…</a:t>
            </a:r>
          </a:p>
          <a:p>
            <a:endParaRPr lang="en-US" b="1" dirty="0" smtClean="0"/>
          </a:p>
          <a:p>
            <a:r>
              <a:rPr lang="en-US" b="1" dirty="0" smtClean="0"/>
              <a:t>The two pieces of evidence that </a:t>
            </a:r>
            <a:r>
              <a:rPr lang="en-US" b="1" dirty="0" smtClean="0"/>
              <a:t>present </a:t>
            </a:r>
            <a:r>
              <a:rPr lang="en-US" b="1" dirty="0" smtClean="0"/>
              <a:t>the most difficulty </a:t>
            </a:r>
            <a:r>
              <a:rPr lang="en-US" b="1" dirty="0" smtClean="0"/>
              <a:t>a</a:t>
            </a:r>
            <a:r>
              <a:rPr lang="en-US" b="1" dirty="0" smtClean="0"/>
              <a:t>re…because</a:t>
            </a:r>
            <a:r>
              <a:rPr lang="en-US" b="1" dirty="0" smtClean="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Rank your evidence from </a:t>
            </a:r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the most </a:t>
            </a:r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to </a:t>
            </a:r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the least </a:t>
            </a:r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useful in proving your interpretation as to why the United Sates overthrew President </a:t>
            </a:r>
            <a:r>
              <a:rPr lang="en-US" sz="5400" b="1" dirty="0" err="1" smtClean="0">
                <a:solidFill>
                  <a:schemeClr val="accent2"/>
                </a:solidFill>
                <a:latin typeface="+mj-lt"/>
              </a:rPr>
              <a:t>Arbenz</a:t>
            </a:r>
            <a:r>
              <a:rPr lang="en-US" sz="5400" b="1" dirty="0" smtClean="0">
                <a:solidFill>
                  <a:schemeClr val="accent2"/>
                </a:solidFill>
                <a:latin typeface="+mj-lt"/>
              </a:rPr>
              <a:t> of Guatemala. </a:t>
            </a:r>
            <a:endParaRPr lang="en-US" sz="54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b="1" dirty="0" smtClean="0">
                <a:solidFill>
                  <a:schemeClr val="accent2"/>
                </a:solidFill>
              </a:rPr>
              <a:t>Warm-Up: </a:t>
            </a:r>
            <a:r>
              <a:rPr lang="en-US" b="1" dirty="0" smtClean="0">
                <a:solidFill>
                  <a:schemeClr val="accent2"/>
                </a:solidFill>
              </a:rPr>
              <a:t>Making Connections 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3100" b="1" dirty="0" smtClean="0"/>
              <a:t>Please take out your homework  </a:t>
            </a:r>
            <a:endParaRPr lang="en-US" sz="3100" b="1" dirty="0"/>
          </a:p>
        </p:txBody>
      </p:sp>
      <p:pic>
        <p:nvPicPr>
          <p:cNvPr id="20482" name="Picture 9"/>
          <p:cNvPicPr>
            <a:picLocks noChangeAspect="1" noChangeArrowheads="1"/>
          </p:cNvPicPr>
          <p:nvPr/>
        </p:nvPicPr>
        <p:blipFill>
          <a:blip r:embed="rId2"/>
          <a:srcRect b="30636"/>
          <a:stretch>
            <a:fillRect/>
          </a:stretch>
        </p:blipFill>
        <p:spPr bwMode="auto">
          <a:xfrm>
            <a:off x="1219200" y="2590800"/>
            <a:ext cx="2286000" cy="3429000"/>
          </a:xfrm>
          <a:prstGeom prst="rect">
            <a:avLst/>
          </a:prstGeom>
          <a:noFill/>
        </p:spPr>
      </p:pic>
      <p:pic>
        <p:nvPicPr>
          <p:cNvPr id="20481" name="Picture 1" descr="http://chiquita.com/getattachment/Our-Company/The-Chiquita-Story/Miss-Chiquita/miss-chiquita_cartoon.jpg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14600"/>
            <a:ext cx="3532767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ttp://www.hispanicallyspeakingnews.com/uploads/images/article-images/tumblr_lrjknzVCar1qfr8zko1_4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304800"/>
            <a:ext cx="2743200" cy="361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5" name="Picture 5" descr="http://upload.wikimedia.org/wikipedia/commons/thumb/6/63/Dwight_D._Eisenhower,_official_photo_portrait,_May_29,_1959.jpg/220px-Dwight_D._Eisenhower,_official_photo_portrait,_May_29,_1959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67400" y="304800"/>
            <a:ext cx="2855830" cy="3556807"/>
          </a:xfrm>
          <a:prstGeom prst="rect">
            <a:avLst/>
          </a:prstGeom>
          <a:noFill/>
        </p:spPr>
      </p:pic>
      <p:pic>
        <p:nvPicPr>
          <p:cNvPr id="10249" name="Picture 9" descr="http://www.cabinetmagazine.org/issues/23/topbanana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962400"/>
            <a:ext cx="3138337" cy="2895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324600" y="40386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President Dwight D. </a:t>
            </a:r>
            <a:r>
              <a:rPr lang="en-US" sz="2000" b="1" dirty="0" smtClean="0">
                <a:latin typeface="+mj-lt"/>
              </a:rPr>
              <a:t>Eisenhower</a:t>
            </a:r>
            <a:br>
              <a:rPr lang="en-US" sz="2000" b="1" dirty="0" smtClean="0">
                <a:latin typeface="+mj-lt"/>
              </a:rPr>
            </a:br>
            <a:endParaRPr lang="en-US" sz="2000" b="1" dirty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3505200" y="2209800"/>
            <a:ext cx="2057400" cy="1588"/>
          </a:xfrm>
          <a:prstGeom prst="straightConnector1">
            <a:avLst/>
          </a:prstGeom>
          <a:ln w="47625"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4114801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+mj-lt"/>
              </a:rPr>
              <a:t>Jacobo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Arbenz</a:t>
            </a:r>
            <a:endParaRPr lang="en-US" sz="2000" b="1" dirty="0" smtClean="0">
              <a:latin typeface="+mj-lt"/>
            </a:endParaRPr>
          </a:p>
          <a:p>
            <a:pPr algn="ctr"/>
            <a:r>
              <a:rPr lang="en-US" sz="2000" b="1" dirty="0" smtClean="0">
                <a:latin typeface="+mj-lt"/>
              </a:rPr>
              <a:t>President of Guatemala</a:t>
            </a:r>
            <a:r>
              <a:rPr lang="en-US" sz="2000" b="1" dirty="0" smtClean="0">
                <a:latin typeface="+mj-lt"/>
              </a:rPr>
              <a:t/>
            </a:r>
            <a:br>
              <a:rPr lang="en-US" sz="2000" b="1" dirty="0" smtClean="0">
                <a:latin typeface="+mj-lt"/>
              </a:rPr>
            </a:br>
            <a:endParaRPr lang="en-US" sz="2000" b="1" dirty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6134100" y="4914900"/>
            <a:ext cx="1371600" cy="1143000"/>
          </a:xfrm>
          <a:prstGeom prst="straightConnector1">
            <a:avLst/>
          </a:prstGeom>
          <a:ln w="47625"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600200" y="5181600"/>
            <a:ext cx="1219200" cy="990600"/>
          </a:xfrm>
          <a:prstGeom prst="straightConnector1">
            <a:avLst/>
          </a:prstGeom>
          <a:ln w="47625"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Motivations of the Major Players 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010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Contain </a:t>
            </a:r>
            <a:r>
              <a:rPr lang="en-US" b="1" dirty="0" smtClean="0"/>
              <a:t>Communism AND protect American business </a:t>
            </a:r>
            <a:r>
              <a:rPr lang="en-US" b="1" dirty="0" smtClean="0"/>
              <a:t>interests.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Keep </a:t>
            </a:r>
            <a:r>
              <a:rPr lang="en-US" b="1" dirty="0" smtClean="0"/>
              <a:t>cheap land and </a:t>
            </a:r>
            <a:r>
              <a:rPr lang="en-US" b="1" dirty="0" smtClean="0"/>
              <a:t>banana </a:t>
            </a:r>
            <a:r>
              <a:rPr lang="en-US" b="1" dirty="0" smtClean="0"/>
              <a:t>e</a:t>
            </a:r>
            <a:r>
              <a:rPr lang="en-US" b="1" dirty="0" smtClean="0"/>
              <a:t>mpire </a:t>
            </a:r>
            <a:r>
              <a:rPr lang="en-US" b="1" dirty="0" smtClean="0"/>
              <a:t>in </a:t>
            </a:r>
            <a:r>
              <a:rPr lang="en-US" b="1" dirty="0" smtClean="0"/>
              <a:t>Guatemala. </a:t>
            </a:r>
            <a:r>
              <a:rPr lang="en-US" b="1" dirty="0" smtClean="0"/>
              <a:t>Continue making large profits in Guatemala by growing and selling </a:t>
            </a:r>
            <a:r>
              <a:rPr lang="en-US" b="1" dirty="0" smtClean="0"/>
              <a:t>bananas.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Overthrow </a:t>
            </a:r>
            <a:r>
              <a:rPr lang="en-US" b="1" dirty="0" err="1" smtClean="0"/>
              <a:t>Arbenz</a:t>
            </a:r>
            <a:r>
              <a:rPr lang="en-US" b="1" dirty="0" smtClean="0"/>
              <a:t>, </a:t>
            </a:r>
            <a:r>
              <a:rPr lang="en-US" b="1" dirty="0" smtClean="0"/>
              <a:t>with the help of the </a:t>
            </a:r>
            <a:r>
              <a:rPr lang="en-US" b="1" dirty="0" smtClean="0"/>
              <a:t>U</a:t>
            </a:r>
            <a:r>
              <a:rPr lang="en-US" b="1" dirty="0" smtClean="0"/>
              <a:t>nited States</a:t>
            </a:r>
            <a:r>
              <a:rPr lang="en-US" b="1" dirty="0" smtClean="0"/>
              <a:t> and </a:t>
            </a:r>
            <a:r>
              <a:rPr lang="en-US" b="1" dirty="0" smtClean="0"/>
              <a:t>b</a:t>
            </a:r>
            <a:r>
              <a:rPr lang="en-US" b="1" dirty="0" smtClean="0"/>
              <a:t>ecome </a:t>
            </a:r>
            <a:r>
              <a:rPr lang="en-US" b="1" dirty="0" smtClean="0"/>
              <a:t>the </a:t>
            </a:r>
            <a:r>
              <a:rPr lang="en-US" b="1" dirty="0" smtClean="0"/>
              <a:t>(U.S</a:t>
            </a:r>
            <a:r>
              <a:rPr lang="en-US" b="1" dirty="0" smtClean="0"/>
              <a:t>. a</a:t>
            </a:r>
            <a:r>
              <a:rPr lang="en-US" b="1" dirty="0" smtClean="0"/>
              <a:t>ppointed) </a:t>
            </a:r>
            <a:r>
              <a:rPr lang="en-US" b="1" dirty="0" smtClean="0"/>
              <a:t>President of </a:t>
            </a:r>
            <a:r>
              <a:rPr lang="en-US" b="1" dirty="0" smtClean="0"/>
              <a:t>Guatemala.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Remain the elected  </a:t>
            </a:r>
            <a:r>
              <a:rPr lang="en-US" b="1" dirty="0" smtClean="0"/>
              <a:t>President of </a:t>
            </a:r>
            <a:r>
              <a:rPr lang="en-US" b="1" dirty="0" smtClean="0"/>
              <a:t>Guatemala. Redistribute </a:t>
            </a:r>
            <a:r>
              <a:rPr lang="en-US" b="1" dirty="0" smtClean="0"/>
              <a:t>land to poor </a:t>
            </a:r>
            <a:r>
              <a:rPr lang="en-US" b="1" dirty="0" smtClean="0"/>
              <a:t>farmers.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library.hbs.edu/newsletter/images/2005nov_unitedfruitlo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4639" cy="4114800"/>
          </a:xfrm>
          <a:prstGeom prst="rect">
            <a:avLst/>
          </a:prstGeom>
          <a:noFill/>
        </p:spPr>
      </p:pic>
      <p:pic>
        <p:nvPicPr>
          <p:cNvPr id="15366" name="Picture 6" descr="http://group_13dc.tripod.com/megan/banna_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197422"/>
            <a:ext cx="4953000" cy="36605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451009"/>
            <a:ext cx="3733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2"/>
                </a:solidFill>
              </a:rPr>
              <a:t>A Banana Republic</a:t>
            </a:r>
            <a:endParaRPr lang="en-US" sz="6000" b="1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114800"/>
            <a:ext cx="403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 politically unstable country that </a:t>
            </a:r>
            <a:r>
              <a:rPr lang="en-US" sz="2000" b="1" dirty="0" smtClean="0"/>
              <a:t>depends economically upon </a:t>
            </a:r>
            <a:r>
              <a:rPr lang="en-US" sz="2000" b="1" dirty="0" smtClean="0"/>
              <a:t>the </a:t>
            </a:r>
            <a:r>
              <a:rPr lang="en-US" sz="2000" b="1" dirty="0" smtClean="0"/>
              <a:t>export </a:t>
            </a:r>
            <a:r>
              <a:rPr lang="en-US" sz="2000" b="1" dirty="0" smtClean="0"/>
              <a:t>of a limited resource (fruits, minerals), and usually features a </a:t>
            </a:r>
            <a:r>
              <a:rPr lang="en-US" sz="2000" b="1" dirty="0" smtClean="0"/>
              <a:t>class-based society, with </a:t>
            </a:r>
            <a:r>
              <a:rPr lang="en-US" sz="2000" b="1" dirty="0" smtClean="0"/>
              <a:t>a large, impoverished working class </a:t>
            </a:r>
            <a:r>
              <a:rPr lang="en-US" sz="2000" b="1" dirty="0" smtClean="0"/>
              <a:t>and  wealthy élites in  </a:t>
            </a:r>
            <a:r>
              <a:rPr lang="en-US" sz="2000" b="1" dirty="0" smtClean="0"/>
              <a:t>business, politics, and the </a:t>
            </a:r>
            <a:r>
              <a:rPr lang="en-US" sz="2000" b="1" dirty="0" smtClean="0"/>
              <a:t>military.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2001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1944</a:t>
            </a:r>
            <a:r>
              <a:rPr lang="en-US" sz="3200" b="1" dirty="0" smtClean="0"/>
              <a:t>	</a:t>
            </a:r>
            <a:r>
              <a:rPr lang="en-US" sz="3200" dirty="0" smtClean="0"/>
              <a:t>	Free </a:t>
            </a:r>
            <a:r>
              <a:rPr lang="en-US" sz="3200" dirty="0" smtClean="0"/>
              <a:t>Elections </a:t>
            </a:r>
            <a:r>
              <a:rPr lang="en-US" sz="3200" dirty="0" smtClean="0"/>
              <a:t>in </a:t>
            </a:r>
            <a:r>
              <a:rPr lang="en-US" sz="3200" dirty="0" smtClean="0"/>
              <a:t>Guatemala -  </a:t>
            </a:r>
            <a:endParaRPr lang="en-US" sz="3200" dirty="0" smtClean="0"/>
          </a:p>
          <a:p>
            <a:r>
              <a:rPr lang="en-US" sz="3200" dirty="0" smtClean="0"/>
              <a:t>		</a:t>
            </a:r>
            <a:r>
              <a:rPr lang="en-US" sz="3200" dirty="0" smtClean="0"/>
              <a:t>Dr</a:t>
            </a:r>
            <a:r>
              <a:rPr lang="en-US" sz="3200" dirty="0" smtClean="0"/>
              <a:t>. </a:t>
            </a:r>
            <a:r>
              <a:rPr lang="en-US" sz="3200" dirty="0" err="1" smtClean="0"/>
              <a:t>Arevalo</a:t>
            </a:r>
            <a:r>
              <a:rPr lang="en-US" sz="3200" dirty="0" smtClean="0"/>
              <a:t> Elected </a:t>
            </a:r>
            <a:r>
              <a:rPr lang="en-US" sz="3200" dirty="0" smtClean="0"/>
              <a:t>(Liberal Politician)</a:t>
            </a:r>
          </a:p>
          <a:p>
            <a:r>
              <a:rPr lang="en-US" sz="3200" dirty="0" smtClean="0"/>
              <a:t>		</a:t>
            </a:r>
            <a:r>
              <a:rPr lang="en-US" sz="3200" dirty="0" smtClean="0"/>
              <a:t>New Constitution, </a:t>
            </a:r>
            <a:r>
              <a:rPr lang="en-US" sz="3200" dirty="0" smtClean="0"/>
              <a:t>C</a:t>
            </a:r>
            <a:r>
              <a:rPr lang="en-US" sz="3200" dirty="0" smtClean="0"/>
              <a:t>orrupt 		</a:t>
            </a:r>
            <a:r>
              <a:rPr lang="en-US" sz="3200" dirty="0" smtClean="0"/>
              <a:t>	</a:t>
            </a:r>
            <a:r>
              <a:rPr lang="en-US" sz="3200" dirty="0" smtClean="0"/>
              <a:t>		</a:t>
            </a:r>
            <a:r>
              <a:rPr lang="en-US" sz="3200" dirty="0" smtClean="0"/>
              <a:t>Dictator </a:t>
            </a:r>
            <a:r>
              <a:rPr lang="en-US" sz="3200" dirty="0" smtClean="0"/>
              <a:t>G</a:t>
            </a:r>
            <a:r>
              <a:rPr lang="en-US" sz="3200" dirty="0" smtClean="0"/>
              <a:t>one</a:t>
            </a:r>
            <a:endParaRPr lang="en-US" sz="3200" dirty="0" smtClean="0"/>
          </a:p>
          <a:p>
            <a:r>
              <a:rPr lang="en-US" sz="3200" b="1" dirty="0" smtClean="0">
                <a:solidFill>
                  <a:schemeClr val="accent1"/>
                </a:solidFill>
              </a:rPr>
              <a:t>1950</a:t>
            </a:r>
            <a:r>
              <a:rPr lang="en-US" sz="3200" b="1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/>
              <a:t>Col</a:t>
            </a:r>
            <a:r>
              <a:rPr lang="en-US" sz="3200" dirty="0" smtClean="0"/>
              <a:t>. </a:t>
            </a:r>
            <a:r>
              <a:rPr lang="en-US" sz="3200" dirty="0" err="1" smtClean="0"/>
              <a:t>Arbenz</a:t>
            </a:r>
            <a:r>
              <a:rPr lang="en-US" sz="3200" dirty="0" smtClean="0"/>
              <a:t> Elected (extends </a:t>
            </a:r>
            <a:r>
              <a:rPr lang="en-US" sz="3200" dirty="0" smtClean="0"/>
              <a:t>p</a:t>
            </a:r>
            <a:r>
              <a:rPr lang="en-US" sz="3200" dirty="0" smtClean="0"/>
              <a:t>olitical </a:t>
            </a:r>
            <a:r>
              <a:rPr lang="en-US" sz="3200" dirty="0" smtClean="0"/>
              <a:t>			</a:t>
            </a:r>
            <a:r>
              <a:rPr lang="en-US" sz="3200" dirty="0" smtClean="0"/>
              <a:t>freedoms </a:t>
            </a:r>
            <a:r>
              <a:rPr lang="en-US" sz="3200" dirty="0" smtClean="0"/>
              <a:t>to </a:t>
            </a:r>
            <a:r>
              <a:rPr lang="en-US" sz="3200" dirty="0" smtClean="0"/>
              <a:t>all citizens)</a:t>
            </a:r>
            <a:endParaRPr lang="en-US" sz="3200" dirty="0" smtClean="0"/>
          </a:p>
          <a:p>
            <a:r>
              <a:rPr lang="en-US" sz="3200" b="1" dirty="0" smtClean="0">
                <a:solidFill>
                  <a:schemeClr val="accent1"/>
                </a:solidFill>
              </a:rPr>
              <a:t>1952</a:t>
            </a:r>
            <a:r>
              <a:rPr lang="en-US" sz="3200" b="1" dirty="0" smtClean="0"/>
              <a:t>	</a:t>
            </a:r>
            <a:r>
              <a:rPr lang="en-US" sz="3200" dirty="0" smtClean="0"/>
              <a:t>	225,000 Acres of Land </a:t>
            </a:r>
            <a:r>
              <a:rPr lang="en-US" sz="3200" dirty="0" smtClean="0"/>
              <a:t>Confiscated;</a:t>
            </a:r>
            <a:endParaRPr lang="en-US" sz="3200" dirty="0" smtClean="0"/>
          </a:p>
          <a:p>
            <a:r>
              <a:rPr lang="en-US" sz="3200" dirty="0" smtClean="0"/>
              <a:t>		</a:t>
            </a:r>
            <a:r>
              <a:rPr lang="en-US" sz="3200" dirty="0" smtClean="0"/>
              <a:t>Compensation to Owners is Based on 			Amount </a:t>
            </a:r>
            <a:r>
              <a:rPr lang="en-US" sz="3200" dirty="0" smtClean="0"/>
              <a:t>Declared </a:t>
            </a:r>
            <a:r>
              <a:rPr lang="en-US" sz="3200" dirty="0" smtClean="0"/>
              <a:t>on </a:t>
            </a:r>
            <a:r>
              <a:rPr lang="en-US" sz="3200" dirty="0" smtClean="0"/>
              <a:t>Taxes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1952</a:t>
            </a:r>
            <a:r>
              <a:rPr lang="en-US" sz="3200" b="1" dirty="0" smtClean="0"/>
              <a:t> </a:t>
            </a:r>
            <a:r>
              <a:rPr lang="en-US" sz="3200" dirty="0" smtClean="0"/>
              <a:t>	</a:t>
            </a:r>
            <a:r>
              <a:rPr lang="en-US" sz="3200" dirty="0" smtClean="0"/>
              <a:t>United </a:t>
            </a:r>
            <a:r>
              <a:rPr lang="en-US" sz="3200" dirty="0" smtClean="0"/>
              <a:t>Fruit </a:t>
            </a:r>
            <a:r>
              <a:rPr lang="en-US" sz="3200" dirty="0" smtClean="0"/>
              <a:t>Company Enraged;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	</a:t>
            </a:r>
            <a:r>
              <a:rPr lang="en-US" sz="3200" dirty="0" smtClean="0"/>
              <a:t>	Eisenhower </a:t>
            </a:r>
            <a:r>
              <a:rPr lang="en-US" sz="3200" dirty="0" smtClean="0"/>
              <a:t>Elected on Platform </a:t>
            </a:r>
            <a:r>
              <a:rPr lang="en-US" sz="3200" dirty="0" smtClean="0"/>
              <a:t>of</a:t>
            </a:r>
            <a:r>
              <a:rPr lang="en-US" sz="3200" dirty="0" smtClean="0"/>
              <a:t> 			Reducing </a:t>
            </a:r>
            <a:r>
              <a:rPr lang="en-US" sz="3200" dirty="0" smtClean="0"/>
              <a:t>Military Spending</a:t>
            </a:r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-2742406" y="3580606"/>
            <a:ext cx="6096000" cy="1588"/>
          </a:xfrm>
          <a:prstGeom prst="straightConnector1">
            <a:avLst/>
          </a:prstGeom>
          <a:ln w="76200">
            <a:solidFill>
              <a:schemeClr val="accent2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09600" y="274638"/>
            <a:ext cx="7848600" cy="56356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Timeline to Coup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1952</a:t>
            </a:r>
            <a:r>
              <a:rPr lang="en-US" b="1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	</a:t>
            </a:r>
            <a:r>
              <a:rPr lang="en-US" sz="3500" dirty="0" smtClean="0"/>
              <a:t>Government and United Fruit 			Company begin Anti-Communist 			Propaganda Campaign in Guatemala</a:t>
            </a:r>
            <a:r>
              <a:rPr lang="en-US" sz="3500" dirty="0" smtClean="0"/>
              <a:t>; </a:t>
            </a:r>
            <a:r>
              <a:rPr lang="en-US" sz="3500" dirty="0" smtClean="0"/>
              <a:t>		Investigate </a:t>
            </a:r>
            <a:r>
              <a:rPr lang="en-US" sz="3500" dirty="0" err="1" smtClean="0"/>
              <a:t>Arbenz</a:t>
            </a:r>
            <a:r>
              <a:rPr lang="en-US" sz="3500" dirty="0" smtClean="0"/>
              <a:t> 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b="1" dirty="0" smtClean="0">
                <a:solidFill>
                  <a:schemeClr val="accent1"/>
                </a:solidFill>
              </a:rPr>
              <a:t>1954</a:t>
            </a:r>
            <a:r>
              <a:rPr lang="en-US" sz="3500" dirty="0" smtClean="0"/>
              <a:t>	</a:t>
            </a:r>
            <a:r>
              <a:rPr lang="en-US" sz="3500" dirty="0" smtClean="0"/>
              <a:t>	CIA orchestrates</a:t>
            </a:r>
            <a:r>
              <a:rPr lang="en-US" sz="3500" dirty="0" smtClean="0"/>
              <a:t> </a:t>
            </a:r>
            <a:r>
              <a:rPr lang="en-US" sz="3500" dirty="0" smtClean="0"/>
              <a:t>and carries out </a:t>
            </a:r>
            <a:r>
              <a:rPr lang="en-US" sz="3500" dirty="0" smtClean="0"/>
              <a:t>an </a:t>
            </a:r>
            <a:r>
              <a:rPr lang="en-US" sz="3500" dirty="0" smtClean="0"/>
              <a:t>		overthrow of Guatemalan 				</a:t>
            </a:r>
            <a:r>
              <a:rPr lang="en-US" sz="3500" dirty="0" smtClean="0"/>
              <a:t>Government </a:t>
            </a:r>
            <a:r>
              <a:rPr lang="en-US" sz="3500" dirty="0" smtClean="0"/>
              <a:t>using only </a:t>
            </a:r>
            <a:r>
              <a:rPr lang="en-US" sz="3500" dirty="0" smtClean="0"/>
              <a:t>150 </a:t>
            </a:r>
            <a:r>
              <a:rPr lang="en-US" sz="3500" dirty="0" smtClean="0"/>
              <a:t>men; 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	</a:t>
            </a:r>
            <a:r>
              <a:rPr lang="en-US" sz="3500" dirty="0" smtClean="0"/>
              <a:t>	</a:t>
            </a:r>
            <a:r>
              <a:rPr lang="en-US" sz="3500" dirty="0" err="1" smtClean="0"/>
              <a:t>Armas</a:t>
            </a:r>
            <a:r>
              <a:rPr lang="en-US" sz="3500" dirty="0" smtClean="0"/>
              <a:t> </a:t>
            </a:r>
            <a:r>
              <a:rPr lang="en-US" sz="3500" dirty="0" smtClean="0"/>
              <a:t>Invades with Support of the </a:t>
            </a:r>
            <a:r>
              <a:rPr lang="en-US" sz="3500" dirty="0" smtClean="0"/>
              <a:t>		United States;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	</a:t>
            </a:r>
            <a:r>
              <a:rPr lang="en-US" sz="3500" dirty="0" smtClean="0"/>
              <a:t>	</a:t>
            </a:r>
            <a:r>
              <a:rPr lang="en-US" sz="3500" dirty="0" err="1" smtClean="0"/>
              <a:t>Arbenz</a:t>
            </a:r>
            <a:r>
              <a:rPr lang="en-US" sz="3500" dirty="0" smtClean="0"/>
              <a:t> </a:t>
            </a:r>
            <a:r>
              <a:rPr lang="en-US" sz="3500" dirty="0" smtClean="0"/>
              <a:t>R</a:t>
            </a:r>
            <a:r>
              <a:rPr lang="en-US" sz="3500" dirty="0" smtClean="0"/>
              <a:t>esigns due to Pressure; 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	</a:t>
            </a:r>
            <a:r>
              <a:rPr lang="en-US" sz="3500" dirty="0" smtClean="0"/>
              <a:t>	</a:t>
            </a:r>
            <a:r>
              <a:rPr lang="en-US" sz="3500" dirty="0" err="1" smtClean="0"/>
              <a:t>Armas</a:t>
            </a:r>
            <a:r>
              <a:rPr lang="en-US" sz="3500" dirty="0" smtClean="0"/>
              <a:t> </a:t>
            </a:r>
            <a:r>
              <a:rPr lang="en-US" sz="3500" dirty="0" smtClean="0"/>
              <a:t>Appointed </a:t>
            </a:r>
            <a:r>
              <a:rPr lang="en-US" sz="3500" dirty="0" smtClean="0"/>
              <a:t>Leader/Liberator</a:t>
            </a:r>
            <a:endParaRPr lang="en-US" sz="35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-2742406" y="3580606"/>
            <a:ext cx="6096000" cy="1588"/>
          </a:xfrm>
          <a:prstGeom prst="straightConnector1">
            <a:avLst/>
          </a:prstGeom>
          <a:ln w="762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blogs.archives.gov/TextMessage/files/2012/01/PBSUCCESSmap.jpg"/>
          <p:cNvPicPr>
            <a:picLocks noChangeAspect="1" noChangeArrowheads="1"/>
          </p:cNvPicPr>
          <p:nvPr/>
        </p:nvPicPr>
        <p:blipFill>
          <a:blip r:embed="rId2" cstate="print"/>
          <a:srcRect t="5153" r="2789" b="5958"/>
          <a:stretch>
            <a:fillRect/>
          </a:stretch>
        </p:blipFill>
        <p:spPr bwMode="auto">
          <a:xfrm>
            <a:off x="3124200" y="381000"/>
            <a:ext cx="5456581" cy="617220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2895600" cy="2590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Invasion of Guatemala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June 1954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</a:rPr>
              <a:t>Why did the United States </a:t>
            </a:r>
            <a:r>
              <a:rPr lang="en-US" sz="5400" b="1" dirty="0" smtClean="0">
                <a:solidFill>
                  <a:schemeClr val="accent2"/>
                </a:solidFill>
              </a:rPr>
              <a:t>Government </a:t>
            </a:r>
            <a:r>
              <a:rPr lang="en-US" sz="5400" b="1" dirty="0" smtClean="0">
                <a:solidFill>
                  <a:schemeClr val="accent2"/>
                </a:solidFill>
              </a:rPr>
              <a:t>overthrow </a:t>
            </a:r>
            <a:r>
              <a:rPr lang="en-US" sz="5400" b="1" dirty="0" smtClean="0">
                <a:solidFill>
                  <a:schemeClr val="accent2"/>
                </a:solidFill>
              </a:rPr>
              <a:t/>
            </a:r>
            <a:br>
              <a:rPr lang="en-US" sz="5400" b="1" dirty="0" smtClean="0">
                <a:solidFill>
                  <a:schemeClr val="accent2"/>
                </a:solidFill>
              </a:rPr>
            </a:br>
            <a:r>
              <a:rPr lang="en-US" sz="5400" b="1" dirty="0" smtClean="0">
                <a:solidFill>
                  <a:schemeClr val="accent2"/>
                </a:solidFill>
              </a:rPr>
              <a:t>the Government </a:t>
            </a:r>
            <a:r>
              <a:rPr lang="en-US" sz="5400" b="1" dirty="0" smtClean="0">
                <a:solidFill>
                  <a:schemeClr val="accent2"/>
                </a:solidFill>
              </a:rPr>
              <a:t>of </a:t>
            </a:r>
            <a:r>
              <a:rPr lang="en-US" sz="5400" b="1" dirty="0" smtClean="0">
                <a:solidFill>
                  <a:schemeClr val="accent2"/>
                </a:solidFill>
              </a:rPr>
              <a:t/>
            </a:r>
            <a:br>
              <a:rPr lang="en-US" sz="5400" b="1" dirty="0" smtClean="0">
                <a:solidFill>
                  <a:schemeClr val="accent2"/>
                </a:solidFill>
              </a:rPr>
            </a:br>
            <a:r>
              <a:rPr lang="en-US" sz="5400" b="1" dirty="0" err="1" smtClean="0">
                <a:solidFill>
                  <a:schemeClr val="accent2"/>
                </a:solidFill>
              </a:rPr>
              <a:t>Jacobo</a:t>
            </a:r>
            <a:r>
              <a:rPr lang="en-US" sz="5400" b="1" dirty="0" smtClean="0">
                <a:solidFill>
                  <a:schemeClr val="accent2"/>
                </a:solidFill>
              </a:rPr>
              <a:t> </a:t>
            </a:r>
            <a:r>
              <a:rPr lang="en-US" sz="5400" b="1" dirty="0" err="1" smtClean="0">
                <a:solidFill>
                  <a:schemeClr val="accent2"/>
                </a:solidFill>
              </a:rPr>
              <a:t>Arbenz</a:t>
            </a:r>
            <a:r>
              <a:rPr lang="en-US" sz="5400" b="1" dirty="0" smtClean="0">
                <a:solidFill>
                  <a:schemeClr val="accent2"/>
                </a:solidFill>
              </a:rPr>
              <a:t> in Guatemala: Bananas or </a:t>
            </a:r>
            <a:r>
              <a:rPr lang="en-US" sz="5400" b="1" dirty="0" smtClean="0">
                <a:solidFill>
                  <a:schemeClr val="accent2"/>
                </a:solidFill>
              </a:rPr>
              <a:t>Containment</a:t>
            </a:r>
            <a:r>
              <a:rPr lang="en-US" sz="5400" b="1" dirty="0" smtClean="0">
                <a:solidFill>
                  <a:schemeClr val="accent2"/>
                </a:solidFill>
              </a:rPr>
              <a:t>? 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538</TotalTime>
  <Words>284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Educational materials developed through the Baltimore County History Labs Program, a partnership between Baltimore County Public Schools  and the UMBC Center for History Education.  RS#15 Guatemalan Coup Power Point</vt:lpstr>
      <vt:lpstr> Warm-Up: Making Connections   Please take out your homework  </vt:lpstr>
      <vt:lpstr>Slide 3</vt:lpstr>
      <vt:lpstr>Motivations of the Major Players  </vt:lpstr>
      <vt:lpstr>Slide 5</vt:lpstr>
      <vt:lpstr>Slide 6</vt:lpstr>
      <vt:lpstr>Slide 7</vt:lpstr>
      <vt:lpstr>Slide 8</vt:lpstr>
      <vt:lpstr>Slide 9</vt:lpstr>
      <vt:lpstr>CIA (Central Intelligence Agency)</vt:lpstr>
      <vt:lpstr>Allen Dulles  Director of CIA; Owns Shares of UFCO; Serves on Board of the Company </vt:lpstr>
      <vt:lpstr>John Foster Dulles U.S. Secretary of State; Brother of Allen Dulles; Law Firm Represents the  United Fruit Company </vt:lpstr>
      <vt:lpstr>John E. Peurifoy U.S. Ambassador to Guatemala;  State Department's Ace Troubleshooter  in Communist Hotspots </vt:lpstr>
      <vt:lpstr>Slide 14</vt:lpstr>
      <vt:lpstr>Slide 15</vt:lpstr>
      <vt:lpstr>Slide 16</vt:lpstr>
      <vt:lpstr>Slide 17</vt:lpstr>
      <vt:lpstr>Slide 18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Lesh</dc:creator>
  <cp:lastModifiedBy>Rachel</cp:lastModifiedBy>
  <cp:revision>78</cp:revision>
  <cp:lastPrinted>2013-04-25T14:59:31Z</cp:lastPrinted>
  <dcterms:created xsi:type="dcterms:W3CDTF">2012-04-11T18:12:22Z</dcterms:created>
  <dcterms:modified xsi:type="dcterms:W3CDTF">2013-04-25T16:08:07Z</dcterms:modified>
</cp:coreProperties>
</file>