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419" r:id="rId2"/>
    <p:sldId id="420" r:id="rId3"/>
    <p:sldId id="421" r:id="rId4"/>
    <p:sldId id="423" r:id="rId5"/>
    <p:sldId id="422" r:id="rId6"/>
    <p:sldId id="424" r:id="rId7"/>
    <p:sldId id="425" r:id="rId8"/>
    <p:sldId id="429" r:id="rId9"/>
    <p:sldId id="434" r:id="rId10"/>
    <p:sldId id="430" r:id="rId11"/>
    <p:sldId id="438" r:id="rId12"/>
    <p:sldId id="431" r:id="rId13"/>
    <p:sldId id="426" r:id="rId14"/>
    <p:sldId id="500" r:id="rId15"/>
    <p:sldId id="428" r:id="rId16"/>
    <p:sldId id="439" r:id="rId17"/>
    <p:sldId id="440" r:id="rId18"/>
    <p:sldId id="445" r:id="rId19"/>
    <p:sldId id="446" r:id="rId20"/>
    <p:sldId id="504" r:id="rId21"/>
    <p:sldId id="507" r:id="rId22"/>
    <p:sldId id="509" r:id="rId23"/>
    <p:sldId id="508" r:id="rId24"/>
    <p:sldId id="506" r:id="rId25"/>
    <p:sldId id="503" r:id="rId26"/>
    <p:sldId id="448" r:id="rId27"/>
    <p:sldId id="455" r:id="rId28"/>
    <p:sldId id="456" r:id="rId29"/>
    <p:sldId id="459" r:id="rId30"/>
    <p:sldId id="457" r:id="rId31"/>
    <p:sldId id="458" r:id="rId32"/>
    <p:sldId id="460" r:id="rId33"/>
    <p:sldId id="461" r:id="rId34"/>
    <p:sldId id="463" r:id="rId35"/>
    <p:sldId id="462" r:id="rId36"/>
    <p:sldId id="2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7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64" d="100"/>
          <a:sy n="64" d="100"/>
        </p:scale>
        <p:origin x="-1554" y="-1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87C5C-AC75-414E-8CE6-45E8C5CB83AB}"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073996-DCC6-4C96-895D-504ACB0E36CC}" type="slidenum">
              <a:rPr lang="en-US" smtClean="0"/>
              <a:pPr/>
              <a:t>‹#›</a:t>
            </a:fld>
            <a:endParaRPr lang="en-US"/>
          </a:p>
        </p:txBody>
      </p:sp>
    </p:spTree>
    <p:extLst>
      <p:ext uri="{BB962C8B-B14F-4D97-AF65-F5344CB8AC3E}">
        <p14:creationId xmlns:p14="http://schemas.microsoft.com/office/powerpoint/2010/main" xmlns="" val="198583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73996-DCC6-4C96-895D-504ACB0E36CC}" type="slidenum">
              <a:rPr lang="en-US" smtClean="0"/>
              <a:pPr/>
              <a:t>21</a:t>
            </a:fld>
            <a:endParaRPr lang="en-US"/>
          </a:p>
        </p:txBody>
      </p:sp>
    </p:spTree>
    <p:extLst>
      <p:ext uri="{BB962C8B-B14F-4D97-AF65-F5344CB8AC3E}">
        <p14:creationId xmlns:p14="http://schemas.microsoft.com/office/powerpoint/2010/main" xmlns="" val="83877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93C0B7-4631-4CC6-BFC2-1925D74CBA0D}" type="datetimeFigureOut">
              <a:rPr lang="en-US" smtClean="0"/>
              <a:pPr/>
              <a:t>12/6/2012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1290E43-FDD9-46A7-9E08-C3C973499F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93C0B7-4631-4CC6-BFC2-1925D74CBA0D}"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0E43-FDD9-46A7-9E08-C3C973499F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93C0B7-4631-4CC6-BFC2-1925D74CBA0D}"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0E43-FDD9-46A7-9E08-C3C973499F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93C0B7-4631-4CC6-BFC2-1925D74CBA0D}"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0E43-FDD9-46A7-9E08-C3C973499F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93C0B7-4631-4CC6-BFC2-1925D74CBA0D}"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0E43-FDD9-46A7-9E08-C3C973499F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93C0B7-4631-4CC6-BFC2-1925D74CBA0D}"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90E43-FDD9-46A7-9E08-C3C973499F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93C0B7-4631-4CC6-BFC2-1925D74CBA0D}" type="datetimeFigureOut">
              <a:rPr lang="en-US" smtClean="0"/>
              <a:pPr/>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90E43-FDD9-46A7-9E08-C3C973499F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93C0B7-4631-4CC6-BFC2-1925D74CBA0D}" type="datetimeFigureOut">
              <a:rPr lang="en-US" smtClean="0"/>
              <a:pPr/>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90E43-FDD9-46A7-9E08-C3C973499F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3C0B7-4631-4CC6-BFC2-1925D74CBA0D}" type="datetimeFigureOut">
              <a:rPr lang="en-US" smtClean="0"/>
              <a:pPr/>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90E43-FDD9-46A7-9E08-C3C973499F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93C0B7-4631-4CC6-BFC2-1925D74CBA0D}"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90E43-FDD9-46A7-9E08-C3C973499F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93C0B7-4631-4CC6-BFC2-1925D74CBA0D}"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1290E43-FDD9-46A7-9E08-C3C973499F5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93C0B7-4631-4CC6-BFC2-1925D74CBA0D}" type="datetimeFigureOut">
              <a:rPr lang="en-US" smtClean="0"/>
              <a:pPr/>
              <a:t>12/6/2012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290E43-FDD9-46A7-9E08-C3C973499F5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Abigail_Adams.jpg" TargetMode="External"/><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7.gif"/><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sonofthesouth.net/revolutionary-war/political/american-flag.htm" TargetMode="External"/><Relationship Id="rId2" Type="http://schemas.openxmlformats.org/officeDocument/2006/relationships/hyperlink" Target="http://www.britishbattles.com/bunker-hill.htm" TargetMode="External"/><Relationship Id="rId1" Type="http://schemas.openxmlformats.org/officeDocument/2006/relationships/slideLayout" Target="../slideLayouts/slideLayout3.xml"/><Relationship Id="rId6" Type="http://schemas.openxmlformats.org/officeDocument/2006/relationships/hyperlink" Target="http://en.wikipedia.org/wiki/John_Trumbull" TargetMode="External"/><Relationship Id="rId5" Type="http://schemas.openxmlformats.org/officeDocument/2006/relationships/hyperlink" Target="http://en.wikipedia.org/wiki/Abigail_Adams" TargetMode="External"/><Relationship Id="rId4" Type="http://schemas.openxmlformats.org/officeDocument/2006/relationships/hyperlink" Target="http://www.historyguide.org/intellect/pain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9177" y="533400"/>
            <a:ext cx="7851648" cy="1828800"/>
          </a:xfrm>
        </p:spPr>
        <p:txBody>
          <a:bodyPr>
            <a:normAutofit/>
          </a:bodyPr>
          <a:lstStyle/>
          <a:p>
            <a:pPr algn="ctr"/>
            <a:r>
              <a:rPr lang="en-US" sz="9600" dirty="0" smtClean="0"/>
              <a:t>Day</a:t>
            </a:r>
            <a:endParaRPr lang="en-US" sz="9600" dirty="0"/>
          </a:p>
        </p:txBody>
      </p:sp>
      <p:pic>
        <p:nvPicPr>
          <p:cNvPr id="11266" name="Picture 2" descr="C:\Users\Liz\AppData\Local\Microsoft\Windows\Temporary Internet Files\Content.IE5\99AN2SHB\MC90043705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438400"/>
            <a:ext cx="3867150" cy="38671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r>
              <a:rPr lang="en-US" smtClean="0"/>
              <a:t>RS#44</a:t>
            </a:r>
            <a:endParaRPr lang="en-US"/>
          </a:p>
        </p:txBody>
      </p:sp>
    </p:spTree>
    <p:extLst>
      <p:ext uri="{BB962C8B-B14F-4D97-AF65-F5344CB8AC3E}">
        <p14:creationId xmlns:p14="http://schemas.microsoft.com/office/powerpoint/2010/main" xmlns="" val="1345154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676400" y="838201"/>
            <a:ext cx="4876800" cy="6019800"/>
          </a:xfrm>
          <a:prstGeom prst="rect">
            <a:avLst/>
          </a:prstGeom>
          <a:noFill/>
          <a:ln w="9525">
            <a:noFill/>
            <a:miter lim="800000"/>
            <a:headEnd/>
            <a:tailEnd/>
          </a:ln>
        </p:spPr>
      </p:pic>
      <p:sp>
        <p:nvSpPr>
          <p:cNvPr id="2" name="Title 1"/>
          <p:cNvSpPr>
            <a:spLocks noGrp="1"/>
          </p:cNvSpPr>
          <p:nvPr>
            <p:ph type="title"/>
          </p:nvPr>
        </p:nvSpPr>
        <p:spPr>
          <a:xfrm>
            <a:off x="-228600" y="-1"/>
            <a:ext cx="9372600" cy="1066801"/>
          </a:xfrm>
        </p:spPr>
        <p:txBody>
          <a:bodyPr/>
          <a:lstStyle/>
          <a:p>
            <a:pPr algn="ctr"/>
            <a:r>
              <a:rPr lang="en-US" sz="3600" dirty="0"/>
              <a:t>A Society of Ladies, at Edenton in North Carolina—March, 1775</a:t>
            </a:r>
          </a:p>
        </p:txBody>
      </p:sp>
      <p:pic>
        <p:nvPicPr>
          <p:cNvPr id="5" name="Picture 4" descr="http://www.do2learn.com/picturecards/images/imageschedule/thumbsup_l.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743575" y="3429000"/>
            <a:ext cx="3143250" cy="3143250"/>
          </a:xfrm>
          <a:prstGeom prst="rect">
            <a:avLst/>
          </a:prstGeom>
          <a:noFill/>
          <a:ln>
            <a:noFill/>
          </a:ln>
        </p:spPr>
      </p:pic>
    </p:spTree>
    <p:extLst>
      <p:ext uri="{BB962C8B-B14F-4D97-AF65-F5344CB8AC3E}">
        <p14:creationId xmlns:p14="http://schemas.microsoft.com/office/powerpoint/2010/main" xmlns="" val="20093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029" y="990600"/>
            <a:ext cx="9144000" cy="4595376"/>
          </a:xfrm>
        </p:spPr>
        <p:txBody>
          <a:bodyPr>
            <a:noAutofit/>
          </a:bodyPr>
          <a:lstStyle/>
          <a:p>
            <a:r>
              <a:rPr lang="en-US" sz="2800" dirty="0"/>
              <a:t>This political cartoon was published in a London newspaper in 1775.  The cartoonist wanted to make British society aware of the Edenton Ladies’ Tea Party and the proclamation they organized and signed to not drink British tea.  The cartoonist drew the women in elegant clothing, but with male faces, to make fun of the fact that women were getting involved in politics, a historically male role.  He also drew the women drinking tea and flirting with men to show that they </a:t>
            </a:r>
            <a:r>
              <a:rPr lang="en-US" sz="2800" dirty="0" smtClean="0"/>
              <a:t>were not </a:t>
            </a:r>
            <a:r>
              <a:rPr lang="en-US" sz="2800" dirty="0"/>
              <a:t>truly serious about their proclamation.  By making fun of the women, the cartoonist is making light of the situation and not taking their perspective seriously</a:t>
            </a:r>
            <a:r>
              <a:rPr lang="en-US" sz="2800" dirty="0" smtClean="0"/>
              <a:t>.</a:t>
            </a:r>
            <a:endParaRPr lang="en-US" sz="2800" dirty="0"/>
          </a:p>
        </p:txBody>
      </p:sp>
      <p:sp>
        <p:nvSpPr>
          <p:cNvPr id="4" name="Title 1"/>
          <p:cNvSpPr>
            <a:spLocks noGrp="1"/>
          </p:cNvSpPr>
          <p:nvPr>
            <p:ph type="title"/>
          </p:nvPr>
        </p:nvSpPr>
        <p:spPr>
          <a:xfrm>
            <a:off x="-228600" y="-1"/>
            <a:ext cx="9372600" cy="1066801"/>
          </a:xfrm>
        </p:spPr>
        <p:txBody>
          <a:bodyPr/>
          <a:lstStyle/>
          <a:p>
            <a:pPr algn="ctr"/>
            <a:r>
              <a:rPr lang="en-US" sz="3600" dirty="0"/>
              <a:t>A Society of Ladies, at Edenton in North Carolina—March, 1775</a:t>
            </a:r>
          </a:p>
        </p:txBody>
      </p:sp>
    </p:spTree>
    <p:extLst>
      <p:ext uri="{BB962C8B-B14F-4D97-AF65-F5344CB8AC3E}">
        <p14:creationId xmlns:p14="http://schemas.microsoft.com/office/powerpoint/2010/main" xmlns="" val="2838863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59372"/>
          </a:xfrm>
        </p:spPr>
        <p:txBody>
          <a:bodyPr/>
          <a:lstStyle/>
          <a:p>
            <a:pPr algn="ctr"/>
            <a:r>
              <a:rPr lang="en-US" sz="4000" dirty="0">
                <a:effectLst/>
              </a:rPr>
              <a:t>Letter from Abigail Adams to John </a:t>
            </a:r>
            <a:r>
              <a:rPr lang="en-US" sz="4000" dirty="0" smtClean="0">
                <a:effectLst/>
              </a:rPr>
              <a:t>Adams</a:t>
            </a:r>
            <a:endParaRPr lang="en-US" sz="4000" dirty="0"/>
          </a:p>
        </p:txBody>
      </p:sp>
      <p:pic>
        <p:nvPicPr>
          <p:cNvPr id="4" name="Picture 3"/>
          <p:cNvPicPr/>
          <p:nvPr/>
        </p:nvPicPr>
        <p:blipFill>
          <a:blip r:embed="rId2" cstate="print"/>
          <a:srcRect/>
          <a:stretch>
            <a:fillRect/>
          </a:stretch>
        </p:blipFill>
        <p:spPr bwMode="auto">
          <a:xfrm>
            <a:off x="998483" y="1600200"/>
            <a:ext cx="2895600" cy="5257800"/>
          </a:xfrm>
          <a:prstGeom prst="rect">
            <a:avLst/>
          </a:prstGeom>
          <a:noFill/>
          <a:ln w="9525">
            <a:noFill/>
            <a:miter lim="800000"/>
            <a:headEnd/>
            <a:tailEnd/>
          </a:ln>
        </p:spPr>
      </p:pic>
      <p:pic>
        <p:nvPicPr>
          <p:cNvPr id="5122" name="Picture 2" descr="http://upload.wikimedia.org/wikipedia/commons/thumb/9/9e/Abigail_Adams.jpg/220px-Abigail_Adams.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1996725"/>
            <a:ext cx="3276600" cy="425958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http://www.do2learn.com/picturecards/images/imageschedule/thumbsup_l.gif"/>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2743200" y="3349625"/>
            <a:ext cx="3143250" cy="3143250"/>
          </a:xfrm>
          <a:prstGeom prst="rect">
            <a:avLst/>
          </a:prstGeom>
          <a:noFill/>
          <a:ln>
            <a:noFill/>
          </a:ln>
        </p:spPr>
      </p:pic>
    </p:spTree>
    <p:extLst>
      <p:ext uri="{BB962C8B-B14F-4D97-AF65-F5344CB8AC3E}">
        <p14:creationId xmlns:p14="http://schemas.microsoft.com/office/powerpoint/2010/main" xmlns="" val="5110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838200"/>
            <a:ext cx="9144000" cy="6324600"/>
          </a:xfrm>
        </p:spPr>
        <p:txBody>
          <a:bodyPr>
            <a:normAutofit/>
          </a:bodyPr>
          <a:lstStyle/>
          <a:p>
            <a:pPr marL="0" lvl="3" indent="0">
              <a:buSzPct val="95000"/>
            </a:pPr>
            <a:r>
              <a:rPr lang="en-US" sz="3200" dirty="0"/>
              <a:t>Abigail is writing a letter to express her uncertainty about America’s future.  She asks John a lot of questions about the type of government America will have and how it will be governed.  She is worried about the fate of the country because there are no clear answers.  Abigail is neither for nor against a revolt.  She seems to want her questions answered before she forms an opinion about the current situation.  She does, however, feel that the difficulties of creating a new government can be overcome by patience and perseverance</a:t>
            </a:r>
            <a:r>
              <a:rPr lang="en-US" sz="3200" dirty="0" smtClean="0"/>
              <a:t>.</a:t>
            </a:r>
            <a:endParaRPr lang="en-US" sz="3200" dirty="0"/>
          </a:p>
        </p:txBody>
      </p:sp>
      <p:sp>
        <p:nvSpPr>
          <p:cNvPr id="4" name="Title 1"/>
          <p:cNvSpPr>
            <a:spLocks noGrp="1"/>
          </p:cNvSpPr>
          <p:nvPr>
            <p:ph type="title"/>
          </p:nvPr>
        </p:nvSpPr>
        <p:spPr>
          <a:xfrm>
            <a:off x="0" y="0"/>
            <a:ext cx="9144000" cy="759372"/>
          </a:xfrm>
        </p:spPr>
        <p:txBody>
          <a:bodyPr/>
          <a:lstStyle/>
          <a:p>
            <a:pPr algn="ctr"/>
            <a:r>
              <a:rPr lang="en-US" sz="4000" dirty="0">
                <a:effectLst/>
              </a:rPr>
              <a:t>Letter from Abigail Adams to John </a:t>
            </a:r>
            <a:r>
              <a:rPr lang="en-US" sz="4000" dirty="0" smtClean="0">
                <a:effectLst/>
              </a:rPr>
              <a:t>Adams</a:t>
            </a:r>
            <a:endParaRPr lang="en-US" sz="4000" dirty="0"/>
          </a:p>
        </p:txBody>
      </p:sp>
    </p:spTree>
    <p:extLst>
      <p:ext uri="{BB962C8B-B14F-4D97-AF65-F5344CB8AC3E}">
        <p14:creationId xmlns:p14="http://schemas.microsoft.com/office/powerpoint/2010/main" xmlns="" val="3334218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4000" dirty="0">
                <a:effectLst/>
              </a:rPr>
              <a:t>Letter from Deborah Champion to Patience</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373" t="20851" r="35096" b="10502"/>
          <a:stretch/>
        </p:blipFill>
        <p:spPr bwMode="auto">
          <a:xfrm>
            <a:off x="457200" y="1611184"/>
            <a:ext cx="4167264" cy="5268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http://www.do2learn.com/picturecards/images/imageschedule/thumbsup_l.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257800" y="2438400"/>
            <a:ext cx="3143250" cy="3143250"/>
          </a:xfrm>
          <a:prstGeom prst="rect">
            <a:avLst/>
          </a:prstGeom>
          <a:noFill/>
          <a:ln>
            <a:noFill/>
          </a:ln>
        </p:spPr>
      </p:pic>
    </p:spTree>
    <p:extLst>
      <p:ext uri="{BB962C8B-B14F-4D97-AF65-F5344CB8AC3E}">
        <p14:creationId xmlns:p14="http://schemas.microsoft.com/office/powerpoint/2010/main" xmlns="" val="9341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066800"/>
            <a:ext cx="9144000" cy="5791200"/>
          </a:xfrm>
        </p:spPr>
        <p:txBody>
          <a:bodyPr>
            <a:normAutofit fontScale="92500" lnSpcReduction="20000"/>
          </a:bodyPr>
          <a:lstStyle/>
          <a:p>
            <a:pPr marL="0" lvl="3" indent="0" algn="ctr">
              <a:buSzPct val="95000"/>
            </a:pPr>
            <a:r>
              <a:rPr lang="en-US" sz="4000" dirty="0"/>
              <a:t>Deborah is the daughter of a Patriot general in Washington’s Continental Army.  She works as a </a:t>
            </a:r>
            <a:r>
              <a:rPr lang="en-US" sz="4000" dirty="0" smtClean="0"/>
              <a:t>messenger, </a:t>
            </a:r>
            <a:r>
              <a:rPr lang="en-US" sz="4000" dirty="0"/>
              <a:t>traveling to deliver a very important document to General Washington.   Even Washington praises Deborah for her courage and </a:t>
            </a:r>
            <a:r>
              <a:rPr lang="en-US" sz="4000" dirty="0" smtClean="0"/>
              <a:t>Deborah, </a:t>
            </a:r>
            <a:r>
              <a:rPr lang="en-US" sz="4000" dirty="0"/>
              <a:t>in </a:t>
            </a:r>
            <a:r>
              <a:rPr lang="en-US" sz="4000" dirty="0" smtClean="0"/>
              <a:t>turn, </a:t>
            </a:r>
            <a:r>
              <a:rPr lang="en-US" sz="4000" dirty="0"/>
              <a:t>is fond of Washington, calling him “grand, kind, and </a:t>
            </a:r>
            <a:r>
              <a:rPr lang="en-US" sz="4000" dirty="0" smtClean="0"/>
              <a:t>noble.” </a:t>
            </a:r>
            <a:r>
              <a:rPr lang="en-US" sz="4000" dirty="0"/>
              <a:t>She thinks he is a good leader.  Deborah clearly thinks the colonists should revolt as she is working for the Patriots and follows General Washington as leader.</a:t>
            </a:r>
          </a:p>
        </p:txBody>
      </p:sp>
      <p:sp>
        <p:nvSpPr>
          <p:cNvPr id="4" name="Title 1"/>
          <p:cNvSpPr>
            <a:spLocks noGrp="1"/>
          </p:cNvSpPr>
          <p:nvPr>
            <p:ph type="title"/>
          </p:nvPr>
        </p:nvSpPr>
        <p:spPr>
          <a:xfrm>
            <a:off x="0" y="-76200"/>
            <a:ext cx="9144000" cy="762000"/>
          </a:xfrm>
        </p:spPr>
        <p:txBody>
          <a:bodyPr/>
          <a:lstStyle/>
          <a:p>
            <a:r>
              <a:rPr lang="en-US" sz="4000" dirty="0">
                <a:effectLst/>
              </a:rPr>
              <a:t>Letter from Deborah Champion to Patience</a:t>
            </a:r>
          </a:p>
        </p:txBody>
      </p:sp>
    </p:spTree>
    <p:extLst>
      <p:ext uri="{BB962C8B-B14F-4D97-AF65-F5344CB8AC3E}">
        <p14:creationId xmlns:p14="http://schemas.microsoft.com/office/powerpoint/2010/main" xmlns="" val="367435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81655"/>
          </a:xfrm>
        </p:spPr>
        <p:txBody>
          <a:bodyPr/>
          <a:lstStyle/>
          <a:p>
            <a:pPr algn="ctr"/>
            <a:r>
              <a:rPr lang="en-US" sz="3600" dirty="0">
                <a:effectLst/>
              </a:rPr>
              <a:t>“The Disturbances in America give great trouble to all our Nations”: Mohawk Joseph Brant Comes to London to See the King, </a:t>
            </a:r>
            <a:r>
              <a:rPr lang="en-US" sz="3600" dirty="0" smtClean="0">
                <a:effectLst/>
              </a:rPr>
              <a:t>1776</a:t>
            </a:r>
            <a:endParaRPr lang="en-US" sz="3600" dirty="0"/>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533" t="19396" r="35174" b="10344"/>
          <a:stretch/>
        </p:blipFill>
        <p:spPr bwMode="auto">
          <a:xfrm>
            <a:off x="381000" y="1681654"/>
            <a:ext cx="3941380" cy="5139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291" t="18965" r="35174" b="10776"/>
          <a:stretch/>
        </p:blipFill>
        <p:spPr bwMode="auto">
          <a:xfrm>
            <a:off x="4648200" y="1700049"/>
            <a:ext cx="3972911" cy="5139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http://www.do2learn.com/picturecards/images/imageschedule/thumbsup_l.gif"/>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3352800" y="3403600"/>
            <a:ext cx="3143250" cy="3143250"/>
          </a:xfrm>
          <a:prstGeom prst="rect">
            <a:avLst/>
          </a:prstGeom>
          <a:noFill/>
          <a:ln>
            <a:noFill/>
          </a:ln>
        </p:spPr>
      </p:pic>
    </p:spTree>
    <p:extLst>
      <p:ext uri="{BB962C8B-B14F-4D97-AF65-F5344CB8AC3E}">
        <p14:creationId xmlns:p14="http://schemas.microsoft.com/office/powerpoint/2010/main" xmlns="" val="152072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066800"/>
          </a:xfrm>
        </p:spPr>
        <p:txBody>
          <a:bodyPr/>
          <a:lstStyle/>
          <a:p>
            <a:r>
              <a:rPr lang="en-US" sz="3600" dirty="0">
                <a:effectLst/>
              </a:rPr>
              <a:t>“The Disturbances in America give great trouble to all our Nations”: Mohawk Joseph Brant Comes to London to See the King, 1776</a:t>
            </a:r>
            <a:endParaRPr lang="en-US" sz="3600" dirty="0"/>
          </a:p>
        </p:txBody>
      </p:sp>
      <p:sp>
        <p:nvSpPr>
          <p:cNvPr id="3" name="Text Placeholder 2"/>
          <p:cNvSpPr>
            <a:spLocks noGrp="1"/>
          </p:cNvSpPr>
          <p:nvPr>
            <p:ph type="body" idx="1"/>
          </p:nvPr>
        </p:nvSpPr>
        <p:spPr>
          <a:xfrm>
            <a:off x="0" y="1905000"/>
            <a:ext cx="9144000" cy="4953000"/>
          </a:xfrm>
        </p:spPr>
        <p:txBody>
          <a:bodyPr>
            <a:normAutofit/>
          </a:bodyPr>
          <a:lstStyle/>
          <a:p>
            <a:r>
              <a:rPr lang="en-US" sz="3600" dirty="0"/>
              <a:t>Joseph Brant swears allegiance to the king of England but is not very happy with him.  The British soldiers are not helping the Native Americans to defend their land against the colonists and the British people are trying to trick the Indians out of their land.  He seems to want the king’s help in punishing the colonists and some of the British subjects.</a:t>
            </a:r>
          </a:p>
        </p:txBody>
      </p:sp>
    </p:spTree>
    <p:extLst>
      <p:ext uri="{BB962C8B-B14F-4D97-AF65-F5344CB8AC3E}">
        <p14:creationId xmlns:p14="http://schemas.microsoft.com/office/powerpoint/2010/main" xmlns="" val="2994061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601"/>
          </a:xfrm>
        </p:spPr>
        <p:txBody>
          <a:bodyPr/>
          <a:lstStyle/>
          <a:p>
            <a:pPr algn="ctr"/>
            <a:r>
              <a:rPr lang="en-US" sz="4800" dirty="0">
                <a:effectLst/>
              </a:rPr>
              <a:t>Treaty with the Delawares (1778) </a:t>
            </a:r>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533" t="20905" r="35174" b="10343"/>
          <a:stretch/>
        </p:blipFill>
        <p:spPr bwMode="auto">
          <a:xfrm>
            <a:off x="4819140" y="1773619"/>
            <a:ext cx="3999040" cy="5102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90" t="21229" r="35217" b="8944"/>
          <a:stretch/>
        </p:blipFill>
        <p:spPr bwMode="auto">
          <a:xfrm>
            <a:off x="457200" y="1773619"/>
            <a:ext cx="3941379" cy="5108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http://www.do2learn.com/picturecards/images/imageschedule/thumbsup_l.gif"/>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3403600"/>
            <a:ext cx="3143250" cy="3143250"/>
          </a:xfrm>
          <a:prstGeom prst="rect">
            <a:avLst/>
          </a:prstGeom>
          <a:noFill/>
          <a:ln>
            <a:noFill/>
          </a:ln>
        </p:spPr>
      </p:pic>
    </p:spTree>
    <p:extLst>
      <p:ext uri="{BB962C8B-B14F-4D97-AF65-F5344CB8AC3E}">
        <p14:creationId xmlns:p14="http://schemas.microsoft.com/office/powerpoint/2010/main" xmlns="" val="158302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601"/>
          </a:xfrm>
        </p:spPr>
        <p:txBody>
          <a:bodyPr/>
          <a:lstStyle/>
          <a:p>
            <a:pPr algn="ctr"/>
            <a:r>
              <a:rPr lang="en-US" sz="4800" dirty="0">
                <a:effectLst/>
              </a:rPr>
              <a:t>Treaty with the Delawares (1778) </a:t>
            </a:r>
          </a:p>
        </p:txBody>
      </p:sp>
      <p:sp>
        <p:nvSpPr>
          <p:cNvPr id="4" name="Rectangle 3"/>
          <p:cNvSpPr/>
          <p:nvPr/>
        </p:nvSpPr>
        <p:spPr>
          <a:xfrm>
            <a:off x="25400" y="1524000"/>
            <a:ext cx="9144000" cy="5016758"/>
          </a:xfrm>
          <a:prstGeom prst="rect">
            <a:avLst/>
          </a:prstGeom>
        </p:spPr>
        <p:txBody>
          <a:bodyPr wrap="square">
            <a:spAutoFit/>
          </a:bodyPr>
          <a:lstStyle/>
          <a:p>
            <a:r>
              <a:rPr lang="en-US" sz="4000" dirty="0"/>
              <a:t>The Delaware Nations sided with the Americans in order to make peace with them and protect their lands.  The Native Americas allowed the British to come through their lands to reach enemy forts.  They also provided the Americans with supplies and sent strong warriors to help fight </a:t>
            </a:r>
            <a:r>
              <a:rPr lang="en-US" sz="4000" dirty="0" smtClean="0"/>
              <a:t>the </a:t>
            </a:r>
            <a:r>
              <a:rPr lang="en-US" sz="4000" dirty="0"/>
              <a:t>British.</a:t>
            </a:r>
          </a:p>
        </p:txBody>
      </p:sp>
    </p:spTree>
    <p:extLst>
      <p:ext uri="{BB962C8B-B14F-4D97-AF65-F5344CB8AC3E}">
        <p14:creationId xmlns:p14="http://schemas.microsoft.com/office/powerpoint/2010/main" xmlns="" val="2617862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29"/>
            <a:ext cx="9144000" cy="4111171"/>
          </a:xfrm>
        </p:spPr>
        <p:txBody>
          <a:bodyPr/>
          <a:lstStyle/>
          <a:p>
            <a:pPr algn="ctr"/>
            <a:r>
              <a:rPr lang="en-US" sz="5400" dirty="0" smtClean="0"/>
              <a:t>The </a:t>
            </a:r>
            <a:r>
              <a:rPr lang="en-US" sz="5400" dirty="0"/>
              <a:t>day has come for us to take all of our evidence and answer </a:t>
            </a:r>
            <a:r>
              <a:rPr lang="en-US" sz="5400" dirty="0" smtClean="0"/>
              <a:t>our </a:t>
            </a:r>
            <a:r>
              <a:rPr lang="en-US" sz="5400" dirty="0"/>
              <a:t>big </a:t>
            </a:r>
            <a:r>
              <a:rPr lang="en-US" sz="5400" dirty="0" smtClean="0"/>
              <a:t>question:</a:t>
            </a:r>
            <a:br>
              <a:rPr lang="en-US" sz="5400" dirty="0" smtClean="0"/>
            </a:br>
            <a:r>
              <a:rPr lang="en-US" sz="5400" dirty="0" smtClean="0"/>
              <a:t> </a:t>
            </a:r>
            <a:r>
              <a:rPr lang="en-US" sz="5400" dirty="0">
                <a:solidFill>
                  <a:srgbClr val="FF0000"/>
                </a:solidFill>
              </a:rPr>
              <a:t>“Should the colonists have revolted against Great Britain?”</a:t>
            </a:r>
            <a:r>
              <a:rPr lang="en-US" sz="5400" dirty="0"/>
              <a:t>.  </a:t>
            </a:r>
          </a:p>
        </p:txBody>
      </p:sp>
      <p:pic>
        <p:nvPicPr>
          <p:cNvPr id="30723" name="Picture 3" descr="C:\Users\Liz\AppData\Local\Microsoft\Windows\Temporary Internet Files\Content.IE5\29TXHKWG\MC900149424[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4136571"/>
            <a:ext cx="1490804" cy="2877493"/>
          </a:xfrm>
          <a:prstGeom prst="rect">
            <a:avLst/>
          </a:prstGeom>
          <a:noFill/>
          <a:extLst>
            <a:ext uri="{909E8E84-426E-40DD-AFC4-6F175D3DCCD1}">
              <a14:hiddenFill xmlns:a14="http://schemas.microsoft.com/office/drawing/2010/main" xmlns="">
                <a:solidFill>
                  <a:srgbClr val="FFFFFF"/>
                </a:solidFill>
              </a14:hiddenFill>
            </a:ext>
          </a:extLst>
        </p:spPr>
      </p:pic>
      <p:pic>
        <p:nvPicPr>
          <p:cNvPr id="30724" name="Picture 4" descr="C:\Users\Liz\AppData\Local\Microsoft\Windows\Temporary Internet Files\Content.IE5\KOEWCBG1\MC90014942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4191754"/>
            <a:ext cx="1789568" cy="2723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5747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1"/>
          </a:xfrm>
        </p:spPr>
        <p:txBody>
          <a:bodyPr/>
          <a:lstStyle/>
          <a:p>
            <a:pPr algn="ctr"/>
            <a:r>
              <a:rPr lang="en-US" sz="5000" dirty="0" smtClean="0">
                <a:effectLst/>
              </a:rPr>
              <a:t>Thumbs up?  Thumbs down?</a:t>
            </a:r>
            <a:endParaRPr lang="en-US" sz="5000" dirty="0">
              <a:effectLst/>
            </a:endParaRPr>
          </a:p>
        </p:txBody>
      </p:sp>
      <p:pic>
        <p:nvPicPr>
          <p:cNvPr id="5" name="Picture 4" descr="http://www.do2learn.com/picturecards/images/imageschedule/thumbsup_l.gi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2392703"/>
            <a:ext cx="3143250" cy="3143250"/>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497353"/>
            <a:ext cx="3819525" cy="493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56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9601"/>
          </a:xfrm>
        </p:spPr>
        <p:txBody>
          <a:bodyPr/>
          <a:lstStyle/>
          <a:p>
            <a:pPr algn="ctr"/>
            <a:r>
              <a:rPr lang="en-US" sz="3600" dirty="0" smtClean="0">
                <a:effectLst/>
              </a:rPr>
              <a:t>James </a:t>
            </a:r>
            <a:r>
              <a:rPr lang="en-US" sz="3600" dirty="0" err="1" smtClean="0">
                <a:effectLst/>
              </a:rPr>
              <a:t>Forten</a:t>
            </a:r>
            <a:r>
              <a:rPr lang="en-US" sz="3600" dirty="0" smtClean="0">
                <a:effectLst/>
              </a:rPr>
              <a:t> Quote</a:t>
            </a:r>
            <a:endParaRPr lang="en-US" sz="3600" dirty="0">
              <a:effectLst/>
            </a:endParaRPr>
          </a:p>
        </p:txBody>
      </p:sp>
      <p:sp>
        <p:nvSpPr>
          <p:cNvPr id="4" name="Rectangle 3"/>
          <p:cNvSpPr/>
          <p:nvPr/>
        </p:nvSpPr>
        <p:spPr>
          <a:xfrm>
            <a:off x="-9993" y="990600"/>
            <a:ext cx="9144000" cy="4524315"/>
          </a:xfrm>
          <a:prstGeom prst="rect">
            <a:avLst/>
          </a:prstGeom>
        </p:spPr>
        <p:txBody>
          <a:bodyPr wrap="square">
            <a:spAutoFit/>
          </a:bodyPr>
          <a:lstStyle/>
          <a:p>
            <a:r>
              <a:rPr lang="en-US" sz="3600" dirty="0" smtClean="0"/>
              <a:t>James </a:t>
            </a:r>
            <a:r>
              <a:rPr lang="en-US" sz="3600" dirty="0" err="1" smtClean="0"/>
              <a:t>Forten</a:t>
            </a:r>
            <a:r>
              <a:rPr lang="en-US" sz="3600" dirty="0" smtClean="0"/>
              <a:t> was </a:t>
            </a:r>
            <a:r>
              <a:rPr lang="en-US" sz="3600" dirty="0"/>
              <a:t>dedicated to the Patriot cause and helped fight against Great Britain to set the colonists </a:t>
            </a:r>
            <a:r>
              <a:rPr lang="en-US" sz="3600" dirty="0" smtClean="0"/>
              <a:t>free.  When presented with an opportunity to move to England and get a good education, he turned it down because he didn’t want to be a traitor to </a:t>
            </a:r>
            <a:r>
              <a:rPr lang="en-US" sz="3600" dirty="0"/>
              <a:t>America</a:t>
            </a:r>
            <a:r>
              <a:rPr lang="en-US" sz="3600" dirty="0" smtClean="0"/>
              <a:t>.  James </a:t>
            </a:r>
            <a:r>
              <a:rPr lang="en-US" sz="3600" dirty="0" err="1" smtClean="0"/>
              <a:t>Forten</a:t>
            </a:r>
            <a:r>
              <a:rPr lang="en-US" sz="3600" dirty="0" smtClean="0"/>
              <a:t> was part of the military force helping the colonists revolt.</a:t>
            </a:r>
            <a:endParaRPr lang="en-US" sz="3600" dirty="0"/>
          </a:p>
        </p:txBody>
      </p:sp>
    </p:spTree>
    <p:extLst>
      <p:ext uri="{BB962C8B-B14F-4D97-AF65-F5344CB8AC3E}">
        <p14:creationId xmlns:p14="http://schemas.microsoft.com/office/powerpoint/2010/main" xmlns="" val="142825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801"/>
          </a:xfrm>
        </p:spPr>
        <p:txBody>
          <a:bodyPr/>
          <a:lstStyle/>
          <a:p>
            <a:pPr algn="ctr"/>
            <a:r>
              <a:rPr lang="en-US" sz="3600" dirty="0" smtClean="0">
                <a:effectLst/>
              </a:rPr>
              <a:t>#1  Petition of 1779 by slaves of Fairfield County for the abolition of Slavery in Connecticut</a:t>
            </a:r>
            <a:endParaRPr lang="en-US" sz="3600" dirty="0">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1366603"/>
            <a:ext cx="4697543" cy="5364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http://www.do2learn.com/picturecards/images/imageschedule/thumbsup_l.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2286000"/>
            <a:ext cx="3143250" cy="3143250"/>
          </a:xfrm>
          <a:prstGeom prst="rect">
            <a:avLst/>
          </a:prstGeom>
          <a:noFill/>
          <a:ln>
            <a:noFill/>
          </a:ln>
        </p:spPr>
      </p:pic>
    </p:spTree>
    <p:extLst>
      <p:ext uri="{BB962C8B-B14F-4D97-AF65-F5344CB8AC3E}">
        <p14:creationId xmlns:p14="http://schemas.microsoft.com/office/powerpoint/2010/main" xmlns="" val="303150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801"/>
          </a:xfrm>
        </p:spPr>
        <p:txBody>
          <a:bodyPr/>
          <a:lstStyle/>
          <a:p>
            <a:pPr algn="ctr"/>
            <a:r>
              <a:rPr lang="en-US" sz="3600" dirty="0" smtClean="0">
                <a:effectLst/>
              </a:rPr>
              <a:t>#1  Petition of 1779 by slaves of Fairfield County for the abolition of Slavery in Connecticut</a:t>
            </a:r>
            <a:endParaRPr lang="en-US" sz="3600" dirty="0">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408857"/>
            <a:ext cx="4697543" cy="5364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http://www.do2learn.com/picturecards/images/imageschedule/thumbsup_l.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02087">
            <a:off x="5562600" y="2286000"/>
            <a:ext cx="3143250" cy="3143250"/>
          </a:xfrm>
          <a:prstGeom prst="rect">
            <a:avLst/>
          </a:prstGeom>
          <a:noFill/>
          <a:ln>
            <a:noFill/>
          </a:ln>
        </p:spPr>
      </p:pic>
    </p:spTree>
    <p:extLst>
      <p:ext uri="{BB962C8B-B14F-4D97-AF65-F5344CB8AC3E}">
        <p14:creationId xmlns:p14="http://schemas.microsoft.com/office/powerpoint/2010/main" xmlns="" val="4652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601"/>
          </a:xfrm>
        </p:spPr>
        <p:txBody>
          <a:bodyPr/>
          <a:lstStyle/>
          <a:p>
            <a:pPr algn="ctr"/>
            <a:r>
              <a:rPr lang="en-US" sz="3600" dirty="0">
                <a:effectLst/>
              </a:rPr>
              <a:t>Petition of 1779 by slaves of Fairfield County for the abolition of Slavery in Connecticut</a:t>
            </a:r>
          </a:p>
        </p:txBody>
      </p:sp>
      <p:sp>
        <p:nvSpPr>
          <p:cNvPr id="3" name="Rectangle 2"/>
          <p:cNvSpPr/>
          <p:nvPr/>
        </p:nvSpPr>
        <p:spPr>
          <a:xfrm>
            <a:off x="0" y="1143001"/>
            <a:ext cx="9144000" cy="4524315"/>
          </a:xfrm>
          <a:prstGeom prst="rect">
            <a:avLst/>
          </a:prstGeom>
        </p:spPr>
        <p:txBody>
          <a:bodyPr wrap="square">
            <a:spAutoFit/>
          </a:bodyPr>
          <a:lstStyle/>
          <a:p>
            <a:r>
              <a:rPr lang="en-US" sz="3600" i="1" dirty="0"/>
              <a:t>Prime and Prince think that the colonies should revolt against Great Britain because the cause of liberty is a noble cause.  They admire the Patriots for fighting for their liberty.  They are fighting for a similar cause in their petition.  They wish to gain their freedom from the detestable practice and sin of slavery.</a:t>
            </a:r>
            <a:endParaRPr lang="en-US" sz="3600" dirty="0"/>
          </a:p>
        </p:txBody>
      </p:sp>
    </p:spTree>
    <p:extLst>
      <p:ext uri="{BB962C8B-B14F-4D97-AF65-F5344CB8AC3E}">
        <p14:creationId xmlns:p14="http://schemas.microsoft.com/office/powerpoint/2010/main" xmlns="" val="3770892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8201"/>
          </a:xfrm>
        </p:spPr>
        <p:txBody>
          <a:bodyPr/>
          <a:lstStyle/>
          <a:p>
            <a:pPr algn="ctr"/>
            <a:r>
              <a:rPr lang="en-US" sz="4000" dirty="0" smtClean="0">
                <a:effectLst/>
              </a:rPr>
              <a:t>Lord Dunmore’s Proclamation</a:t>
            </a:r>
            <a:endParaRPr lang="en-US" sz="4000" dirty="0">
              <a:effectLst/>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333" t="20082" r="35252" b="13115"/>
          <a:stretch/>
        </p:blipFill>
        <p:spPr bwMode="auto">
          <a:xfrm>
            <a:off x="462579" y="1051810"/>
            <a:ext cx="4689805"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http://www.do2learn.com/picturecards/images/imageschedule/thumbsup_l.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562600" y="2286000"/>
            <a:ext cx="3143250" cy="3143250"/>
          </a:xfrm>
          <a:prstGeom prst="rect">
            <a:avLst/>
          </a:prstGeom>
          <a:noFill/>
          <a:ln>
            <a:noFill/>
          </a:ln>
        </p:spPr>
      </p:pic>
    </p:spTree>
    <p:extLst>
      <p:ext uri="{BB962C8B-B14F-4D97-AF65-F5344CB8AC3E}">
        <p14:creationId xmlns:p14="http://schemas.microsoft.com/office/powerpoint/2010/main" xmlns="" val="21897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801"/>
          </a:xfrm>
        </p:spPr>
        <p:txBody>
          <a:bodyPr/>
          <a:lstStyle/>
          <a:p>
            <a:pPr algn="ctr"/>
            <a:r>
              <a:rPr lang="en-US" sz="4000" dirty="0" smtClean="0">
                <a:effectLst/>
              </a:rPr>
              <a:t>Lord Dunmore’s Proclamation</a:t>
            </a:r>
            <a:endParaRPr lang="en-US" sz="4000" dirty="0">
              <a:effectLst/>
            </a:endParaRPr>
          </a:p>
        </p:txBody>
      </p:sp>
      <p:sp>
        <p:nvSpPr>
          <p:cNvPr id="3" name="Rectangle 2"/>
          <p:cNvSpPr/>
          <p:nvPr/>
        </p:nvSpPr>
        <p:spPr>
          <a:xfrm>
            <a:off x="0" y="1066801"/>
            <a:ext cx="9144000" cy="5632311"/>
          </a:xfrm>
          <a:prstGeom prst="rect">
            <a:avLst/>
          </a:prstGeom>
        </p:spPr>
        <p:txBody>
          <a:bodyPr wrap="square">
            <a:spAutoFit/>
          </a:bodyPr>
          <a:lstStyle/>
          <a:p>
            <a:r>
              <a:rPr lang="en-US" sz="3600" dirty="0"/>
              <a:t>Lord Dunmore wrote this proclamation to convince colonists to join the British army. He tells all men that are able to carry a weapon to join. He offers freedom to any slave or indentured servant </a:t>
            </a:r>
            <a:r>
              <a:rPr lang="en-US" sz="3600" dirty="0" smtClean="0"/>
              <a:t>who </a:t>
            </a:r>
            <a:r>
              <a:rPr lang="en-US" sz="3600" dirty="0"/>
              <a:t>joins. Lord Dunmore proclaims that anyone that does not support the British in this revolution is committing treason and is a traitor to </a:t>
            </a:r>
            <a:r>
              <a:rPr lang="en-US" sz="3600" dirty="0" smtClean="0"/>
              <a:t>his </a:t>
            </a:r>
            <a:r>
              <a:rPr lang="en-US" sz="3600" dirty="0"/>
              <a:t>country, Great Britain. Lord Dunmore does not agree with the colonists’ revolt.</a:t>
            </a:r>
          </a:p>
        </p:txBody>
      </p:sp>
    </p:spTree>
    <p:extLst>
      <p:ext uri="{BB962C8B-B14F-4D97-AF65-F5344CB8AC3E}">
        <p14:creationId xmlns:p14="http://schemas.microsoft.com/office/powerpoint/2010/main" xmlns="" val="1724746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lgn="ctr"/>
            <a:r>
              <a:rPr lang="en-US" dirty="0" smtClean="0"/>
              <a:t>Final Assessment</a:t>
            </a:r>
            <a:endParaRPr lang="en-US" dirty="0"/>
          </a:p>
        </p:txBody>
      </p:sp>
      <p:sp>
        <p:nvSpPr>
          <p:cNvPr id="3" name="Text Placeholder 2"/>
          <p:cNvSpPr>
            <a:spLocks noGrp="1"/>
          </p:cNvSpPr>
          <p:nvPr>
            <p:ph type="body" idx="1"/>
          </p:nvPr>
        </p:nvSpPr>
        <p:spPr>
          <a:xfrm>
            <a:off x="0" y="762000"/>
            <a:ext cx="9144000" cy="6096000"/>
          </a:xfrm>
        </p:spPr>
        <p:txBody>
          <a:bodyPr>
            <a:normAutofit/>
          </a:bodyPr>
          <a:lstStyle/>
          <a:p>
            <a:pPr marL="0" lvl="1" indent="0">
              <a:buClr>
                <a:schemeClr val="accent3"/>
              </a:buClr>
              <a:buSzPct val="95000"/>
            </a:pPr>
            <a:r>
              <a:rPr lang="en-US" sz="3200" dirty="0"/>
              <a:t>As a historian, you are now going to demonstrate the new learning you have </a:t>
            </a:r>
            <a:r>
              <a:rPr lang="en-US" sz="3200" dirty="0" smtClean="0"/>
              <a:t>gained.  </a:t>
            </a:r>
            <a:r>
              <a:rPr lang="en-US" sz="3200" dirty="0"/>
              <a:t>We will hold a debate to answer our overarching question, “Should the colonists revolt against Great Britain</a:t>
            </a:r>
            <a:r>
              <a:rPr lang="en-US" sz="3200" dirty="0" smtClean="0"/>
              <a:t>?”  </a:t>
            </a:r>
            <a:r>
              <a:rPr lang="en-US" sz="3200" dirty="0"/>
              <a:t>Considering all the perspectives we have analyzed and explored this week, take a minute to reflect on each one to form your own opinion.  Whether you say yes or no, </a:t>
            </a:r>
            <a:r>
              <a:rPr lang="en-US" sz="3200" dirty="0" smtClean="0"/>
              <a:t>write </a:t>
            </a:r>
            <a:r>
              <a:rPr lang="en-US" sz="3200" dirty="0"/>
              <a:t>down your three strongest points or pieces of evidence to support your thinking.  You should look over your </a:t>
            </a:r>
            <a:r>
              <a:rPr lang="en-US" sz="3200" dirty="0" smtClean="0"/>
              <a:t>history lab document </a:t>
            </a:r>
            <a:r>
              <a:rPr lang="en-US" sz="3200" dirty="0"/>
              <a:t>logs to find specific evidence from the many perspectives we have </a:t>
            </a:r>
            <a:r>
              <a:rPr lang="en-US" sz="3200" dirty="0" smtClean="0"/>
              <a:t>examined.</a:t>
            </a:r>
            <a:endParaRPr lang="en-US" sz="3200" dirty="0"/>
          </a:p>
        </p:txBody>
      </p:sp>
    </p:spTree>
    <p:extLst>
      <p:ext uri="{BB962C8B-B14F-4D97-AF65-F5344CB8AC3E}">
        <p14:creationId xmlns:p14="http://schemas.microsoft.com/office/powerpoint/2010/main" xmlns="" val="2703577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smtClean="0"/>
              <a:t>Break </a:t>
            </a:r>
            <a:r>
              <a:rPr lang="en-US" dirty="0" smtClean="0"/>
              <a:t>into groups</a:t>
            </a:r>
            <a:endParaRPr lang="en-US" dirty="0"/>
          </a:p>
        </p:txBody>
      </p:sp>
      <p:sp>
        <p:nvSpPr>
          <p:cNvPr id="3" name="Text Placeholder 2"/>
          <p:cNvSpPr>
            <a:spLocks noGrp="1"/>
          </p:cNvSpPr>
          <p:nvPr>
            <p:ph type="body" idx="1"/>
          </p:nvPr>
        </p:nvSpPr>
        <p:spPr>
          <a:xfrm>
            <a:off x="0" y="1447800"/>
            <a:ext cx="9144000" cy="5638800"/>
          </a:xfrm>
        </p:spPr>
        <p:txBody>
          <a:bodyPr>
            <a:noAutofit/>
          </a:bodyPr>
          <a:lstStyle/>
          <a:p>
            <a:pPr marL="0" lvl="1" indent="0">
              <a:buClr>
                <a:schemeClr val="accent3"/>
              </a:buClr>
              <a:buSzPct val="95000"/>
            </a:pPr>
            <a:r>
              <a:rPr lang="en-US" sz="4400" dirty="0"/>
              <a:t>Now is the time to get ready for our historical debate.  Real historians often disagree </a:t>
            </a:r>
            <a:r>
              <a:rPr lang="en-US" sz="4400" dirty="0" smtClean="0"/>
              <a:t>about past events, even when presented </a:t>
            </a:r>
            <a:r>
              <a:rPr lang="en-US" sz="4400" dirty="0"/>
              <a:t>with the same historical documents.  You will get into teams with the other historians who share your opinion</a:t>
            </a:r>
            <a:r>
              <a:rPr lang="en-US" sz="4400" dirty="0" smtClean="0"/>
              <a:t>.</a:t>
            </a:r>
            <a:endParaRPr lang="en-US" sz="4400" dirty="0"/>
          </a:p>
        </p:txBody>
      </p:sp>
    </p:spTree>
    <p:extLst>
      <p:ext uri="{BB962C8B-B14F-4D97-AF65-F5344CB8AC3E}">
        <p14:creationId xmlns:p14="http://schemas.microsoft.com/office/powerpoint/2010/main" xmlns="" val="3377003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838200"/>
          </a:xfrm>
        </p:spPr>
        <p:txBody>
          <a:bodyPr/>
          <a:lstStyle/>
          <a:p>
            <a:pPr algn="ctr"/>
            <a:r>
              <a:rPr lang="en-US" dirty="0" smtClean="0"/>
              <a:t>Directions</a:t>
            </a:r>
            <a:endParaRPr lang="en-US" dirty="0"/>
          </a:p>
        </p:txBody>
      </p:sp>
      <p:sp>
        <p:nvSpPr>
          <p:cNvPr id="3" name="Text Placeholder 2"/>
          <p:cNvSpPr>
            <a:spLocks noGrp="1"/>
          </p:cNvSpPr>
          <p:nvPr>
            <p:ph type="body" idx="1"/>
          </p:nvPr>
        </p:nvSpPr>
        <p:spPr>
          <a:xfrm>
            <a:off x="0" y="762000"/>
            <a:ext cx="9144000" cy="3452376"/>
          </a:xfrm>
        </p:spPr>
        <p:txBody>
          <a:bodyPr>
            <a:noAutofit/>
          </a:bodyPr>
          <a:lstStyle/>
          <a:p>
            <a:pPr marL="0" lvl="2" indent="0">
              <a:buClr>
                <a:schemeClr val="accent3"/>
              </a:buClr>
              <a:buSzPct val="95000"/>
            </a:pPr>
            <a:r>
              <a:rPr lang="en-US" sz="4000" dirty="0"/>
              <a:t>You need to make sure to </a:t>
            </a:r>
            <a:r>
              <a:rPr lang="en-US" sz="4000" u="sng" dirty="0"/>
              <a:t>address your topic</a:t>
            </a:r>
            <a:r>
              <a:rPr lang="en-US" sz="4000" dirty="0"/>
              <a:t> and </a:t>
            </a:r>
            <a:r>
              <a:rPr lang="en-US" sz="4000" u="sng" dirty="0"/>
              <a:t>support your opinion</a:t>
            </a:r>
            <a:r>
              <a:rPr lang="en-US" sz="4000" dirty="0"/>
              <a:t> with facts.  Try to </a:t>
            </a:r>
            <a:r>
              <a:rPr lang="en-US" sz="4000" u="sng" dirty="0"/>
              <a:t>persuade</a:t>
            </a:r>
            <a:r>
              <a:rPr lang="en-US" sz="4000" dirty="0"/>
              <a:t> the other students to understand your point of view by </a:t>
            </a:r>
            <a:r>
              <a:rPr lang="en-US" sz="4000" u="sng" dirty="0"/>
              <a:t>making clear and convincing arguments</a:t>
            </a:r>
            <a:r>
              <a:rPr lang="en-US" sz="4000" dirty="0"/>
              <a:t>.  Every team member needs to get involved in the debate whether you are speaking or working together with the team to come up with the arguments for your debate</a:t>
            </a:r>
            <a:r>
              <a:rPr lang="en-US" sz="4000" dirty="0" smtClean="0"/>
              <a:t>.</a:t>
            </a:r>
            <a:endParaRPr lang="en-US" sz="4000" dirty="0"/>
          </a:p>
        </p:txBody>
      </p:sp>
    </p:spTree>
    <p:extLst>
      <p:ext uri="{BB962C8B-B14F-4D97-AF65-F5344CB8AC3E}">
        <p14:creationId xmlns:p14="http://schemas.microsoft.com/office/powerpoint/2010/main" xmlns="" val="2249634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286000"/>
            <a:ext cx="9144000" cy="2043112"/>
          </a:xfrm>
        </p:spPr>
        <p:txBody>
          <a:bodyPr>
            <a:noAutofit/>
          </a:bodyPr>
          <a:lstStyle/>
          <a:p>
            <a:r>
              <a:rPr lang="en-US" sz="5400" dirty="0"/>
              <a:t>B</a:t>
            </a:r>
            <a:r>
              <a:rPr lang="en-US" sz="5400" dirty="0" smtClean="0"/>
              <a:t>riefly </a:t>
            </a:r>
            <a:r>
              <a:rPr lang="en-US" sz="5400" dirty="0"/>
              <a:t>summarize each primary source and </a:t>
            </a:r>
            <a:r>
              <a:rPr lang="en-US" sz="5400" dirty="0" smtClean="0"/>
              <a:t>perspective.</a:t>
            </a:r>
            <a:endParaRPr lang="en-US" sz="5400" dirty="0"/>
          </a:p>
        </p:txBody>
      </p:sp>
      <p:sp>
        <p:nvSpPr>
          <p:cNvPr id="4" name="Text Placeholder 6"/>
          <p:cNvSpPr>
            <a:spLocks noGrp="1"/>
          </p:cNvSpPr>
          <p:nvPr>
            <p:ph type="title"/>
          </p:nvPr>
        </p:nvSpPr>
        <p:spPr>
          <a:xfrm>
            <a:off x="0" y="0"/>
            <a:ext cx="9144000" cy="2286000"/>
          </a:xfrm>
        </p:spPr>
        <p:txBody>
          <a:bodyPr/>
          <a:lstStyle/>
          <a:p>
            <a:pPr algn="ctr"/>
            <a:r>
              <a:rPr lang="en-US" sz="4400" dirty="0"/>
              <a:t>Let’s take a look at our primary source documents and the perspectives that each one represents.</a:t>
            </a:r>
          </a:p>
        </p:txBody>
      </p:sp>
      <p:pic>
        <p:nvPicPr>
          <p:cNvPr id="32770" name="Picture 2" descr="C:\Users\Liz\AppData\Local\Microsoft\Windows\Temporary Internet Files\Content.IE5\W4120519\MC90010417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5600" y="3018031"/>
            <a:ext cx="1752600" cy="36111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8429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9"/>
            <a:ext cx="9144000" cy="834571"/>
          </a:xfrm>
        </p:spPr>
        <p:txBody>
          <a:bodyPr/>
          <a:lstStyle/>
          <a:p>
            <a:pPr algn="ctr"/>
            <a:r>
              <a:rPr lang="en-US" dirty="0"/>
              <a:t>HISTORICAL DEBATE RUBRIC</a:t>
            </a:r>
          </a:p>
        </p:txBody>
      </p:sp>
      <p:graphicFrame>
        <p:nvGraphicFramePr>
          <p:cNvPr id="4" name="Table 3"/>
          <p:cNvGraphicFramePr>
            <a:graphicFrameLocks noGrp="1"/>
          </p:cNvGraphicFramePr>
          <p:nvPr>
            <p:extLst>
              <p:ext uri="{D42A27DB-BD31-4B8C-83A1-F6EECF244321}">
                <p14:modId xmlns:p14="http://schemas.microsoft.com/office/powerpoint/2010/main" xmlns="" val="210057503"/>
              </p:ext>
            </p:extLst>
          </p:nvPr>
        </p:nvGraphicFramePr>
        <p:xfrm>
          <a:off x="228600" y="1143000"/>
          <a:ext cx="8763000" cy="5486399"/>
        </p:xfrm>
        <a:graphic>
          <a:graphicData uri="http://schemas.openxmlformats.org/drawingml/2006/table">
            <a:tbl>
              <a:tblPr firstRow="1" firstCol="1" bandRow="1">
                <a:tableStyleId>{5C22544A-7EE6-4342-B048-85BDC9FD1C3A}</a:tableStyleId>
              </a:tblPr>
              <a:tblGrid>
                <a:gridCol w="1752600"/>
                <a:gridCol w="1371600"/>
                <a:gridCol w="1447800"/>
                <a:gridCol w="1447800"/>
                <a:gridCol w="1600200"/>
                <a:gridCol w="1143000"/>
              </a:tblGrid>
              <a:tr h="1098004">
                <a:tc>
                  <a:txBody>
                    <a:bodyPr/>
                    <a:lstStyle/>
                    <a:p>
                      <a:pPr marL="0" marR="0" algn="ctr">
                        <a:lnSpc>
                          <a:spcPct val="115000"/>
                        </a:lnSpc>
                        <a:spcBef>
                          <a:spcPts val="0"/>
                        </a:spcBef>
                        <a:spcAft>
                          <a:spcPts val="1000"/>
                        </a:spcAft>
                      </a:pPr>
                      <a:r>
                        <a:rPr lang="en-US" sz="1700">
                          <a:effectLst/>
                        </a:rPr>
                        <a:t>Category</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Presidential Debates</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The Senate Floor</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Student Council Election</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Not Yet</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Score</a:t>
                      </a:r>
                      <a:endParaRPr lang="en-US" sz="1000">
                        <a:effectLst/>
                        <a:latin typeface="Calibri"/>
                        <a:ea typeface="Calibri"/>
                        <a:cs typeface="Times New Roman"/>
                      </a:endParaRPr>
                    </a:p>
                  </a:txBody>
                  <a:tcPr marL="8981" marR="8981" marT="8981" marB="8981"/>
                </a:tc>
              </a:tr>
              <a:tr h="260852">
                <a:tc>
                  <a:txBody>
                    <a:bodyPr/>
                    <a:lstStyle/>
                    <a:p>
                      <a:pPr>
                        <a:lnSpc>
                          <a:spcPct val="115000"/>
                        </a:lnSpc>
                      </a:pPr>
                      <a:endParaRPr lang="en-US" sz="1000">
                        <a:effectLst/>
                        <a:latin typeface="Calibri"/>
                        <a:cs typeface="Times New Roman"/>
                      </a:endParaRPr>
                    </a:p>
                  </a:txBody>
                  <a:tcPr marL="8981" marR="8981" marT="8981" marB="8981" anchor="ctr"/>
                </a:tc>
                <a:tc>
                  <a:txBody>
                    <a:bodyPr/>
                    <a:lstStyle/>
                    <a:p>
                      <a:pPr marL="0" marR="0" algn="ctr">
                        <a:lnSpc>
                          <a:spcPct val="115000"/>
                        </a:lnSpc>
                        <a:spcBef>
                          <a:spcPts val="0"/>
                        </a:spcBef>
                        <a:spcAft>
                          <a:spcPts val="0"/>
                        </a:spcAft>
                      </a:pPr>
                      <a:r>
                        <a:rPr lang="en-US" sz="1100">
                          <a:effectLst/>
                        </a:rPr>
                        <a:t>4</a:t>
                      </a:r>
                      <a:endParaRPr lang="en-US" sz="1000">
                        <a:effectLst/>
                        <a:latin typeface="Calibri"/>
                        <a:ea typeface="Calibri"/>
                        <a:cs typeface="Times New Roman"/>
                      </a:endParaRPr>
                    </a:p>
                  </a:txBody>
                  <a:tcPr marL="8981" marR="8981" marT="8981" marB="8981" anchor="ctr"/>
                </a:tc>
                <a:tc>
                  <a:txBody>
                    <a:bodyPr/>
                    <a:lstStyle/>
                    <a:p>
                      <a:pPr marL="0" marR="0" algn="ctr">
                        <a:lnSpc>
                          <a:spcPct val="115000"/>
                        </a:lnSpc>
                        <a:spcBef>
                          <a:spcPts val="0"/>
                        </a:spcBef>
                        <a:spcAft>
                          <a:spcPts val="1000"/>
                        </a:spcAft>
                      </a:pPr>
                      <a:r>
                        <a:rPr lang="en-US" sz="1100">
                          <a:effectLst/>
                        </a:rPr>
                        <a:t>3</a:t>
                      </a:r>
                      <a:endParaRPr lang="en-US" sz="1000">
                        <a:effectLst/>
                        <a:latin typeface="Calibri"/>
                        <a:ea typeface="Calibri"/>
                        <a:cs typeface="Times New Roman"/>
                      </a:endParaRPr>
                    </a:p>
                  </a:txBody>
                  <a:tcPr marL="8981" marR="8981" marT="8981" marB="8981" anchor="ctr"/>
                </a:tc>
                <a:tc>
                  <a:txBody>
                    <a:bodyPr/>
                    <a:lstStyle/>
                    <a:p>
                      <a:pPr marL="0" marR="0" algn="ctr">
                        <a:lnSpc>
                          <a:spcPct val="115000"/>
                        </a:lnSpc>
                        <a:spcBef>
                          <a:spcPts val="0"/>
                        </a:spcBef>
                        <a:spcAft>
                          <a:spcPts val="1000"/>
                        </a:spcAft>
                      </a:pPr>
                      <a:r>
                        <a:rPr lang="en-US" sz="1100">
                          <a:effectLst/>
                        </a:rPr>
                        <a:t>2</a:t>
                      </a:r>
                      <a:endParaRPr lang="en-US" sz="1000">
                        <a:effectLst/>
                        <a:latin typeface="Calibri"/>
                        <a:ea typeface="Calibri"/>
                        <a:cs typeface="Times New Roman"/>
                      </a:endParaRPr>
                    </a:p>
                  </a:txBody>
                  <a:tcPr marL="8981" marR="8981" marT="8981" marB="8981" anchor="ctr"/>
                </a:tc>
                <a:tc>
                  <a:txBody>
                    <a:bodyPr/>
                    <a:lstStyle/>
                    <a:p>
                      <a:pPr marL="0" marR="0" algn="ctr">
                        <a:lnSpc>
                          <a:spcPct val="115000"/>
                        </a:lnSpc>
                        <a:spcBef>
                          <a:spcPts val="0"/>
                        </a:spcBef>
                        <a:spcAft>
                          <a:spcPts val="1000"/>
                        </a:spcAft>
                      </a:pPr>
                      <a:r>
                        <a:rPr lang="en-US" sz="1100">
                          <a:effectLst/>
                        </a:rPr>
                        <a:t>1</a:t>
                      </a:r>
                      <a:endParaRPr lang="en-US" sz="1000">
                        <a:effectLst/>
                        <a:latin typeface="Calibri"/>
                        <a:ea typeface="Calibri"/>
                        <a:cs typeface="Times New Roman"/>
                      </a:endParaRPr>
                    </a:p>
                  </a:txBody>
                  <a:tcPr marL="8981" marR="8981" marT="8981" marB="8981" anchor="ctr"/>
                </a:tc>
                <a:tc>
                  <a:txBody>
                    <a:bodyPr/>
                    <a:lstStyle/>
                    <a:p>
                      <a:pPr>
                        <a:lnSpc>
                          <a:spcPct val="115000"/>
                        </a:lnSpc>
                      </a:pPr>
                      <a:endParaRPr lang="en-US" sz="1000">
                        <a:effectLst/>
                        <a:latin typeface="Calibri"/>
                        <a:cs typeface="Times New Roman"/>
                      </a:endParaRPr>
                    </a:p>
                  </a:txBody>
                  <a:tcPr marL="8981" marR="8981" marT="8981" marB="8981" anchor="ctr"/>
                </a:tc>
              </a:tr>
              <a:tr h="739225">
                <a:tc>
                  <a:txBody>
                    <a:bodyPr/>
                    <a:lstStyle/>
                    <a:p>
                      <a:pPr marL="0" marR="0" algn="ctr">
                        <a:lnSpc>
                          <a:spcPct val="115000"/>
                        </a:lnSpc>
                        <a:spcBef>
                          <a:spcPts val="0"/>
                        </a:spcBef>
                        <a:spcAft>
                          <a:spcPts val="1000"/>
                        </a:spcAft>
                      </a:pPr>
                      <a:r>
                        <a:rPr lang="en-US" sz="1700">
                          <a:effectLst/>
                        </a:rPr>
                        <a:t>Addresses</a:t>
                      </a:r>
                      <a:br>
                        <a:rPr lang="en-US" sz="1700">
                          <a:effectLst/>
                        </a:rPr>
                      </a:br>
                      <a:r>
                        <a:rPr lang="en-US" sz="1700">
                          <a:effectLst/>
                        </a:rPr>
                        <a:t>Issues</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Always addresses </a:t>
                      </a:r>
                      <a:br>
                        <a:rPr lang="en-US" sz="1100">
                          <a:effectLst/>
                        </a:rPr>
                      </a:br>
                      <a:r>
                        <a:rPr lang="en-US" sz="1100">
                          <a:effectLst/>
                        </a:rPr>
                        <a:t>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Usually addresses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Rarely addresses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Did not address topic</a:t>
                      </a:r>
                      <a:endParaRPr lang="en-US" sz="1000">
                        <a:effectLst/>
                        <a:latin typeface="Calibri"/>
                        <a:ea typeface="Calibri"/>
                        <a:cs typeface="Times New Roman"/>
                      </a:endParaRPr>
                    </a:p>
                  </a:txBody>
                  <a:tcPr marL="8981" marR="8981" marT="8981" marB="8981"/>
                </a:tc>
                <a:tc>
                  <a:txBody>
                    <a:bodyPr/>
                    <a:lstStyle/>
                    <a:p>
                      <a:pPr>
                        <a:lnSpc>
                          <a:spcPct val="115000"/>
                        </a:lnSpc>
                      </a:pPr>
                      <a:endParaRPr lang="en-US" sz="1000">
                        <a:effectLst/>
                        <a:latin typeface="Calibri"/>
                        <a:cs typeface="Times New Roman"/>
                      </a:endParaRPr>
                    </a:p>
                  </a:txBody>
                  <a:tcPr marL="8981" marR="8981" marT="8981" marB="8981" anchor="ctr"/>
                </a:tc>
              </a:tr>
              <a:tr h="739225">
                <a:tc>
                  <a:txBody>
                    <a:bodyPr/>
                    <a:lstStyle/>
                    <a:p>
                      <a:pPr marL="0" marR="0" algn="ctr">
                        <a:lnSpc>
                          <a:spcPct val="115000"/>
                        </a:lnSpc>
                        <a:spcBef>
                          <a:spcPts val="0"/>
                        </a:spcBef>
                        <a:spcAft>
                          <a:spcPts val="1000"/>
                        </a:spcAft>
                      </a:pPr>
                      <a:r>
                        <a:rPr lang="en-US" sz="1700">
                          <a:effectLst/>
                        </a:rPr>
                        <a:t>Support with Facts</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Uses many facts</a:t>
                      </a:r>
                      <a:br>
                        <a:rPr lang="en-US" sz="1100">
                          <a:effectLst/>
                        </a:rPr>
                      </a:br>
                      <a:r>
                        <a:rPr lang="en-US" sz="1100">
                          <a:effectLst/>
                        </a:rPr>
                        <a:t>that support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Uses some facts that support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Uses few facts that support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Does not use facts that support topic</a:t>
                      </a:r>
                      <a:endParaRPr lang="en-US" sz="1000">
                        <a:effectLst/>
                        <a:latin typeface="Calibri"/>
                        <a:ea typeface="Calibri"/>
                        <a:cs typeface="Times New Roman"/>
                      </a:endParaRPr>
                    </a:p>
                  </a:txBody>
                  <a:tcPr marL="8981" marR="8981" marT="8981" marB="8981" anchor="ctr"/>
                </a:tc>
                <a:tc>
                  <a:txBody>
                    <a:bodyPr/>
                    <a:lstStyle/>
                    <a:p>
                      <a:pPr>
                        <a:lnSpc>
                          <a:spcPct val="115000"/>
                        </a:lnSpc>
                      </a:pPr>
                      <a:endParaRPr lang="en-US" sz="1000">
                        <a:effectLst/>
                        <a:latin typeface="Calibri"/>
                        <a:cs typeface="Times New Roman"/>
                      </a:endParaRPr>
                    </a:p>
                  </a:txBody>
                  <a:tcPr marL="8981" marR="8981" marT="8981" marB="8981" anchor="ctr"/>
                </a:tc>
              </a:tr>
              <a:tr h="739225">
                <a:tc>
                  <a:txBody>
                    <a:bodyPr/>
                    <a:lstStyle/>
                    <a:p>
                      <a:pPr marL="0" marR="0" algn="ctr">
                        <a:lnSpc>
                          <a:spcPct val="115000"/>
                        </a:lnSpc>
                        <a:spcBef>
                          <a:spcPts val="0"/>
                        </a:spcBef>
                        <a:spcAft>
                          <a:spcPts val="1000"/>
                        </a:spcAft>
                      </a:pPr>
                      <a:r>
                        <a:rPr lang="en-US" sz="1700">
                          <a:effectLst/>
                        </a:rPr>
                        <a:t>Persuasiveness</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Arguments clear and convincing</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Arguments are sometimes clear and convincing</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Arguments are rarely clear and convincing</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Arguments are never clear and convincing</a:t>
                      </a:r>
                      <a:endParaRPr lang="en-US" sz="1000">
                        <a:effectLst/>
                        <a:latin typeface="Calibri"/>
                        <a:ea typeface="Calibri"/>
                        <a:cs typeface="Times New Roman"/>
                      </a:endParaRPr>
                    </a:p>
                  </a:txBody>
                  <a:tcPr marL="8981" marR="8981" marT="8981" marB="8981"/>
                </a:tc>
                <a:tc>
                  <a:txBody>
                    <a:bodyPr/>
                    <a:lstStyle/>
                    <a:p>
                      <a:pPr>
                        <a:lnSpc>
                          <a:spcPct val="115000"/>
                        </a:lnSpc>
                      </a:pPr>
                      <a:endParaRPr lang="en-US" sz="1000">
                        <a:effectLst/>
                        <a:latin typeface="Calibri"/>
                        <a:cs typeface="Times New Roman"/>
                      </a:endParaRPr>
                    </a:p>
                  </a:txBody>
                  <a:tcPr marL="8981" marR="8981" marT="8981" marB="8981" anchor="ctr"/>
                </a:tc>
              </a:tr>
              <a:tr h="739225">
                <a:tc>
                  <a:txBody>
                    <a:bodyPr/>
                    <a:lstStyle/>
                    <a:p>
                      <a:pPr marL="0" marR="0" algn="ctr">
                        <a:lnSpc>
                          <a:spcPct val="115000"/>
                        </a:lnSpc>
                        <a:spcBef>
                          <a:spcPts val="0"/>
                        </a:spcBef>
                        <a:spcAft>
                          <a:spcPts val="1000"/>
                        </a:spcAft>
                      </a:pPr>
                      <a:r>
                        <a:rPr lang="en-US" sz="1700">
                          <a:effectLst/>
                        </a:rPr>
                        <a:t>Teamwork</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Used team member effectively </a:t>
                      </a:r>
                      <a:endParaRPr lang="en-US" sz="1000">
                        <a:effectLst/>
                      </a:endParaRPr>
                    </a:p>
                    <a:p>
                      <a:pPr marL="0" marR="0">
                        <a:lnSpc>
                          <a:spcPct val="115000"/>
                        </a:lnSpc>
                        <a:spcBef>
                          <a:spcPts val="0"/>
                        </a:spcBef>
                        <a:spcAft>
                          <a:spcPts val="1000"/>
                        </a:spcAft>
                      </a:pPr>
                      <a:r>
                        <a:rPr lang="en-US" sz="1100">
                          <a:effectLst/>
                        </a:rPr>
                        <a:t>Equal timing</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One member does the talking 75% of the time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One member does the talking 100% of the time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No one talks</a:t>
                      </a:r>
                      <a:endParaRPr lang="en-US" sz="1000">
                        <a:effectLst/>
                        <a:latin typeface="Calibri"/>
                        <a:ea typeface="Calibri"/>
                        <a:cs typeface="Times New Roman"/>
                      </a:endParaRPr>
                    </a:p>
                  </a:txBody>
                  <a:tcPr marL="8981" marR="8981" marT="8981" marB="8981"/>
                </a:tc>
                <a:tc>
                  <a:txBody>
                    <a:bodyPr/>
                    <a:lstStyle/>
                    <a:p>
                      <a:pPr>
                        <a:lnSpc>
                          <a:spcPct val="115000"/>
                        </a:lnSpc>
                      </a:pPr>
                      <a:endParaRPr lang="en-US" sz="1000">
                        <a:effectLst/>
                        <a:latin typeface="Calibri"/>
                        <a:cs typeface="Times New Roman"/>
                      </a:endParaRPr>
                    </a:p>
                  </a:txBody>
                  <a:tcPr marL="8981" marR="8981" marT="8981" marB="8981" anchor="ctr"/>
                </a:tc>
              </a:tr>
              <a:tr h="1170643">
                <a:tc>
                  <a:txBody>
                    <a:bodyPr/>
                    <a:lstStyle/>
                    <a:p>
                      <a:pPr marL="0" marR="0" algn="ctr">
                        <a:lnSpc>
                          <a:spcPct val="115000"/>
                        </a:lnSpc>
                        <a:spcBef>
                          <a:spcPts val="0"/>
                        </a:spcBef>
                        <a:spcAft>
                          <a:spcPts val="1000"/>
                        </a:spcAft>
                      </a:pPr>
                      <a:r>
                        <a:rPr lang="en-US" sz="1700">
                          <a:effectLst/>
                        </a:rPr>
                        <a:t>Organization</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Electrifies audience in opening statement</a:t>
                      </a:r>
                      <a:br>
                        <a:rPr lang="en-US" sz="1100">
                          <a:effectLst/>
                        </a:rPr>
                      </a:br>
                      <a:r>
                        <a:rPr lang="en-US" sz="1100">
                          <a:effectLst/>
                        </a:rPr>
                        <a:t>Closure convinces audience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Grabs attention </a:t>
                      </a:r>
                      <a:endParaRPr lang="en-US" sz="1000">
                        <a:effectLst/>
                      </a:endParaRPr>
                    </a:p>
                    <a:p>
                      <a:pPr marL="0" marR="0">
                        <a:lnSpc>
                          <a:spcPct val="115000"/>
                        </a:lnSpc>
                        <a:spcBef>
                          <a:spcPts val="0"/>
                        </a:spcBef>
                        <a:spcAft>
                          <a:spcPts val="1000"/>
                        </a:spcAft>
                      </a:pPr>
                      <a:r>
                        <a:rPr lang="en-US" sz="1100">
                          <a:effectLst/>
                        </a:rPr>
                        <a:t>Brings closure to the debate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Introduces topic and brings some closure to the debate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Does not introduce topic; no closure</a:t>
                      </a:r>
                      <a:endParaRPr lang="en-US" sz="1000">
                        <a:effectLst/>
                        <a:latin typeface="Calibri"/>
                        <a:ea typeface="Calibri"/>
                        <a:cs typeface="Times New Roman"/>
                      </a:endParaRPr>
                    </a:p>
                  </a:txBody>
                  <a:tcPr marL="8981" marR="8981" marT="8981" marB="8981"/>
                </a:tc>
                <a:tc>
                  <a:txBody>
                    <a:bodyPr/>
                    <a:lstStyle/>
                    <a:p>
                      <a:pPr>
                        <a:lnSpc>
                          <a:spcPct val="115000"/>
                        </a:lnSpc>
                      </a:pPr>
                      <a:endParaRPr lang="en-US" sz="1000" dirty="0">
                        <a:effectLst/>
                        <a:latin typeface="Calibri"/>
                        <a:cs typeface="Times New Roman"/>
                      </a:endParaRPr>
                    </a:p>
                  </a:txBody>
                  <a:tcPr marL="8981" marR="8981" marT="8981" marB="8981" anchor="ctr"/>
                </a:tc>
              </a:tr>
            </a:tbl>
          </a:graphicData>
        </a:graphic>
      </p:graphicFrame>
    </p:spTree>
    <p:extLst>
      <p:ext uri="{BB962C8B-B14F-4D97-AF65-F5344CB8AC3E}">
        <p14:creationId xmlns:p14="http://schemas.microsoft.com/office/powerpoint/2010/main" xmlns="" val="2084918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81000"/>
            <a:ext cx="9144000" cy="584775"/>
          </a:xfrm>
          <a:prstGeom prst="rect">
            <a:avLst/>
          </a:prstGeom>
        </p:spPr>
        <p:txBody>
          <a:bodyPr wrap="square">
            <a:spAutoFit/>
          </a:bodyPr>
          <a:lstStyle/>
          <a:p>
            <a:r>
              <a:rPr lang="en-US" sz="3200" b="1" dirty="0" smtClean="0"/>
              <a:t>POSITION_________________ </a:t>
            </a:r>
            <a:r>
              <a:rPr lang="en-US" sz="3200" b="1" dirty="0"/>
              <a:t>TOTAL </a:t>
            </a:r>
            <a:r>
              <a:rPr lang="en-US" sz="3200" b="1" dirty="0" smtClean="0"/>
              <a:t>_________</a:t>
            </a:r>
            <a:endParaRPr lang="en-US" sz="3200" dirty="0"/>
          </a:p>
        </p:txBody>
      </p:sp>
      <p:sp>
        <p:nvSpPr>
          <p:cNvPr id="5" name="Rectangle 4"/>
          <p:cNvSpPr/>
          <p:nvPr/>
        </p:nvSpPr>
        <p:spPr>
          <a:xfrm>
            <a:off x="0" y="1143000"/>
            <a:ext cx="9144000" cy="5509200"/>
          </a:xfrm>
          <a:prstGeom prst="rect">
            <a:avLst/>
          </a:prstGeom>
        </p:spPr>
        <p:txBody>
          <a:bodyPr wrap="square">
            <a:spAutoFit/>
          </a:bodyPr>
          <a:lstStyle/>
          <a:p>
            <a:r>
              <a:rPr lang="en-US" sz="3200" b="1" dirty="0" smtClean="0"/>
              <a:t>Outline</a:t>
            </a:r>
            <a:endParaRPr lang="en-US" sz="3200" dirty="0"/>
          </a:p>
          <a:p>
            <a:pPr marL="400050" lvl="0" indent="-400050">
              <a:buFont typeface="+mj-lt"/>
              <a:buAutoNum type="romanUcPeriod"/>
            </a:pPr>
            <a:r>
              <a:rPr lang="en-US" sz="3200" b="1" dirty="0"/>
              <a:t>Opening remarks for Pros (Recorded on chart paper)</a:t>
            </a:r>
            <a:endParaRPr lang="en-US" sz="3200" dirty="0"/>
          </a:p>
          <a:p>
            <a:pPr marL="400050" lvl="0" indent="-400050">
              <a:buFont typeface="+mj-lt"/>
              <a:buAutoNum type="romanUcPeriod"/>
            </a:pPr>
            <a:r>
              <a:rPr lang="en-US" sz="3200" b="1" dirty="0"/>
              <a:t>Opening remarks for Cons (Recorded on chart paper)</a:t>
            </a:r>
            <a:endParaRPr lang="en-US" sz="3200" dirty="0"/>
          </a:p>
          <a:p>
            <a:pPr marL="400050" lvl="0" indent="-400050">
              <a:buFont typeface="+mj-lt"/>
              <a:buAutoNum type="romanUcPeriod"/>
            </a:pPr>
            <a:r>
              <a:rPr lang="en-US" sz="3200" b="1" dirty="0"/>
              <a:t>Time to plan rebuttals</a:t>
            </a:r>
            <a:endParaRPr lang="en-US" sz="3200" dirty="0"/>
          </a:p>
          <a:p>
            <a:pPr marL="400050" lvl="0" indent="-400050">
              <a:buFont typeface="+mj-lt"/>
              <a:buAutoNum type="romanUcPeriod"/>
            </a:pPr>
            <a:r>
              <a:rPr lang="en-US" sz="3200" b="1" dirty="0"/>
              <a:t>Rebuttal for Pros</a:t>
            </a:r>
            <a:endParaRPr lang="en-US" sz="3200" dirty="0"/>
          </a:p>
          <a:p>
            <a:pPr marL="400050" lvl="0" indent="-400050">
              <a:buFont typeface="+mj-lt"/>
              <a:buAutoNum type="romanUcPeriod"/>
            </a:pPr>
            <a:r>
              <a:rPr lang="en-US" sz="3200" b="1" dirty="0"/>
              <a:t>Rebuttal for Cons</a:t>
            </a:r>
            <a:endParaRPr lang="en-US" sz="3200" dirty="0"/>
          </a:p>
          <a:p>
            <a:pPr marL="400050" lvl="0" indent="-400050">
              <a:buFont typeface="+mj-lt"/>
              <a:buAutoNum type="romanUcPeriod"/>
            </a:pPr>
            <a:r>
              <a:rPr lang="en-US" sz="3200" b="1" dirty="0"/>
              <a:t>Time to prepare closing remarks</a:t>
            </a:r>
            <a:endParaRPr lang="en-US" sz="3200" dirty="0"/>
          </a:p>
          <a:p>
            <a:pPr marL="400050" lvl="0" indent="-400050">
              <a:buFont typeface="+mj-lt"/>
              <a:buAutoNum type="romanUcPeriod"/>
            </a:pPr>
            <a:r>
              <a:rPr lang="en-US" sz="3200" b="1" dirty="0"/>
              <a:t>Closing remarks for Pros</a:t>
            </a:r>
            <a:endParaRPr lang="en-US" sz="3200" dirty="0"/>
          </a:p>
          <a:p>
            <a:pPr marL="400050" lvl="0" indent="-400050">
              <a:buFont typeface="+mj-lt"/>
              <a:buAutoNum type="romanUcPeriod"/>
            </a:pPr>
            <a:r>
              <a:rPr lang="en-US" sz="3200" b="1" dirty="0"/>
              <a:t>Closing remarks for Cons</a:t>
            </a:r>
            <a:endParaRPr lang="en-US" sz="3200" dirty="0"/>
          </a:p>
        </p:txBody>
      </p:sp>
      <p:sp>
        <p:nvSpPr>
          <p:cNvPr id="6" name="7-Point Star 5"/>
          <p:cNvSpPr/>
          <p:nvPr/>
        </p:nvSpPr>
        <p:spPr>
          <a:xfrm>
            <a:off x="-10886" y="1710871"/>
            <a:ext cx="9220200" cy="4267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Opening remarks should be electrifying! </a:t>
            </a:r>
            <a:r>
              <a:rPr lang="en-US" sz="2800" dirty="0">
                <a:solidFill>
                  <a:srgbClr val="FFFF00"/>
                </a:solidFill>
              </a:rPr>
              <a:t>You need to really grab your audience and convince them that your position is </a:t>
            </a:r>
            <a:r>
              <a:rPr lang="en-US" sz="2800" dirty="0" smtClean="0">
                <a:solidFill>
                  <a:srgbClr val="FFFF00"/>
                </a:solidFill>
              </a:rPr>
              <a:t>the truth. And no interrupting!</a:t>
            </a:r>
            <a:endParaRPr lang="en-US" sz="2800" dirty="0">
              <a:solidFill>
                <a:srgbClr val="FFFF00"/>
              </a:solidFill>
            </a:endParaRPr>
          </a:p>
        </p:txBody>
      </p:sp>
      <p:sp>
        <p:nvSpPr>
          <p:cNvPr id="7" name="10-Point Star 6"/>
          <p:cNvSpPr/>
          <p:nvPr/>
        </p:nvSpPr>
        <p:spPr>
          <a:xfrm>
            <a:off x="571500" y="1535400"/>
            <a:ext cx="8153400" cy="4724400"/>
          </a:xfrm>
          <a:prstGeom prst="star10">
            <a:avLst/>
          </a:prstGeom>
          <a:solidFill>
            <a:srgbClr val="BF17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4"/>
                </a:solidFill>
              </a:rPr>
              <a:t>A rebuttal is your chance to respond to opinions or evidence the opposing side is stating.  It would be a good idea to assign some of the students in your group to be secretaries and record statements that the opposing side is making so you can refute them.</a:t>
            </a:r>
          </a:p>
        </p:txBody>
      </p:sp>
      <p:sp>
        <p:nvSpPr>
          <p:cNvPr id="8" name="32-Point Star 7"/>
          <p:cNvSpPr/>
          <p:nvPr/>
        </p:nvSpPr>
        <p:spPr>
          <a:xfrm>
            <a:off x="-228600" y="834571"/>
            <a:ext cx="9982200" cy="6019800"/>
          </a:xfrm>
          <a:prstGeom prst="star3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dirty="0">
                <a:solidFill>
                  <a:schemeClr val="tx1"/>
                </a:solidFill>
              </a:rPr>
              <a:t>In the closing arguments, you want to summarize the debate.  Emphasize your most persuasive points and be convincing to your audience.  This is also a chance for you to refute the rebuttal which could be fun!</a:t>
            </a:r>
          </a:p>
        </p:txBody>
      </p:sp>
    </p:spTree>
    <p:extLst>
      <p:ext uri="{BB962C8B-B14F-4D97-AF65-F5344CB8AC3E}">
        <p14:creationId xmlns:p14="http://schemas.microsoft.com/office/powerpoint/2010/main" xmlns="" val="226745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0" nodeType="clickEffect">
                                  <p:stCondLst>
                                    <p:cond delay="0"/>
                                  </p:stCondLst>
                                  <p:childTnLst>
                                    <p:animEffect transition="out" filter="barn(inVertic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ppt_w</p:attrName>
                                        </p:attrNameLst>
                                      </p:cBhvr>
                                      <p:tavLst>
                                        <p:tav tm="0" fmla="#ppt_w*sin(2.5*pi*$)">
                                          <p:val>
                                            <p:fltVal val="0"/>
                                          </p:val>
                                        </p:tav>
                                        <p:tav tm="100000">
                                          <p:val>
                                            <p:fltVal val="1"/>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1000"/>
                                        <p:tgtEl>
                                          <p:spTgt spid="8"/>
                                        </p:tgtEl>
                                      </p:cBhvr>
                                    </p:animEffect>
                                    <p:anim calcmode="lin" valueType="num">
                                      <p:cBhvr>
                                        <p:cTn id="36" dur="1000"/>
                                        <p:tgtEl>
                                          <p:spTgt spid="8"/>
                                        </p:tgtEl>
                                        <p:attrNameLst>
                                          <p:attrName>ppt_x</p:attrName>
                                        </p:attrNameLst>
                                      </p:cBhvr>
                                      <p:tavLst>
                                        <p:tav tm="0">
                                          <p:val>
                                            <p:strVal val="ppt_x"/>
                                          </p:val>
                                        </p:tav>
                                        <p:tav tm="100000">
                                          <p:val>
                                            <p:strVal val="ppt_x"/>
                                          </p:val>
                                        </p:tav>
                                      </p:tavLst>
                                    </p:anim>
                                    <p:anim calcmode="lin" valueType="num">
                                      <p:cBhvr>
                                        <p:cTn id="37" dur="1000"/>
                                        <p:tgtEl>
                                          <p:spTgt spid="8"/>
                                        </p:tgtEl>
                                        <p:attrNameLst>
                                          <p:attrName>ppt_y</p:attrName>
                                        </p:attrNameLst>
                                      </p:cBhvr>
                                      <p:tavLst>
                                        <p:tav tm="0">
                                          <p:val>
                                            <p:strVal val="ppt_y"/>
                                          </p:val>
                                        </p:tav>
                                        <p:tav tm="100000">
                                          <p:val>
                                            <p:strVal val="ppt_y+.1"/>
                                          </p:val>
                                        </p:tav>
                                      </p:tavLst>
                                    </p:anim>
                                    <p:set>
                                      <p:cBhvr>
                                        <p:cTn id="3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838200"/>
          </a:xfrm>
        </p:spPr>
        <p:txBody>
          <a:bodyPr/>
          <a:lstStyle/>
          <a:p>
            <a:pPr algn="ctr"/>
            <a:r>
              <a:rPr lang="en-US" dirty="0" smtClean="0"/>
              <a:t>It’s time to debate!</a:t>
            </a:r>
            <a:endParaRPr lang="en-US" dirty="0"/>
          </a:p>
        </p:txBody>
      </p:sp>
      <p:pic>
        <p:nvPicPr>
          <p:cNvPr id="2050" name="Picture 2" descr="C:\Users\Liz\AppData\Local\Microsoft\Windows\Temporary Internet Files\Content.IE5\YFHG5G5D\MC900149847[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2209" y="3657600"/>
            <a:ext cx="2268648" cy="17403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0886" y="1421371"/>
            <a:ext cx="9144000" cy="5509200"/>
          </a:xfrm>
          <a:prstGeom prst="rect">
            <a:avLst/>
          </a:prstGeom>
        </p:spPr>
        <p:txBody>
          <a:bodyPr wrap="square">
            <a:spAutoFit/>
          </a:bodyPr>
          <a:lstStyle/>
          <a:p>
            <a:r>
              <a:rPr lang="en-US" sz="3200" b="1" dirty="0" smtClean="0"/>
              <a:t>Outline</a:t>
            </a:r>
            <a:endParaRPr lang="en-US" sz="3200" dirty="0"/>
          </a:p>
          <a:p>
            <a:pPr marL="400050" lvl="0" indent="-400050">
              <a:buFont typeface="+mj-lt"/>
              <a:buAutoNum type="romanUcPeriod"/>
            </a:pPr>
            <a:r>
              <a:rPr lang="en-US" sz="3200" b="1" dirty="0"/>
              <a:t>Opening remarks for Pros (Recorded on chart paper)</a:t>
            </a:r>
            <a:endParaRPr lang="en-US" sz="3200" dirty="0"/>
          </a:p>
          <a:p>
            <a:pPr marL="400050" lvl="0" indent="-400050">
              <a:buFont typeface="+mj-lt"/>
              <a:buAutoNum type="romanUcPeriod"/>
            </a:pPr>
            <a:r>
              <a:rPr lang="en-US" sz="3200" b="1" dirty="0"/>
              <a:t>Opening remarks for Cons (Recorded on chart paper)</a:t>
            </a:r>
            <a:endParaRPr lang="en-US" sz="3200" dirty="0"/>
          </a:p>
          <a:p>
            <a:pPr marL="400050" lvl="0" indent="-400050">
              <a:buFont typeface="+mj-lt"/>
              <a:buAutoNum type="romanUcPeriod"/>
            </a:pPr>
            <a:r>
              <a:rPr lang="en-US" sz="3200" b="1" dirty="0"/>
              <a:t>Time to plan rebuttals</a:t>
            </a:r>
            <a:endParaRPr lang="en-US" sz="3200" dirty="0"/>
          </a:p>
          <a:p>
            <a:pPr marL="400050" lvl="0" indent="-400050">
              <a:buFont typeface="+mj-lt"/>
              <a:buAutoNum type="romanUcPeriod"/>
            </a:pPr>
            <a:r>
              <a:rPr lang="en-US" sz="3200" b="1" dirty="0"/>
              <a:t>Rebuttal for Pros</a:t>
            </a:r>
            <a:endParaRPr lang="en-US" sz="3200" dirty="0"/>
          </a:p>
          <a:p>
            <a:pPr marL="400050" lvl="0" indent="-400050">
              <a:buFont typeface="+mj-lt"/>
              <a:buAutoNum type="romanUcPeriod"/>
            </a:pPr>
            <a:r>
              <a:rPr lang="en-US" sz="3200" b="1" dirty="0"/>
              <a:t>Rebuttal for Cons</a:t>
            </a:r>
            <a:endParaRPr lang="en-US" sz="3200" dirty="0"/>
          </a:p>
          <a:p>
            <a:pPr marL="400050" lvl="0" indent="-400050">
              <a:buFont typeface="+mj-lt"/>
              <a:buAutoNum type="romanUcPeriod"/>
            </a:pPr>
            <a:r>
              <a:rPr lang="en-US" sz="3200" b="1" dirty="0"/>
              <a:t>Time to prepare closing remarks</a:t>
            </a:r>
            <a:endParaRPr lang="en-US" sz="3200" dirty="0"/>
          </a:p>
          <a:p>
            <a:pPr marL="400050" lvl="0" indent="-400050">
              <a:buFont typeface="+mj-lt"/>
              <a:buAutoNum type="romanUcPeriod"/>
            </a:pPr>
            <a:r>
              <a:rPr lang="en-US" sz="3200" b="1" dirty="0"/>
              <a:t>Closing remarks for Pros</a:t>
            </a:r>
            <a:endParaRPr lang="en-US" sz="3200" dirty="0"/>
          </a:p>
          <a:p>
            <a:pPr marL="400050" lvl="0" indent="-400050">
              <a:buFont typeface="+mj-lt"/>
              <a:buAutoNum type="romanUcPeriod"/>
            </a:pPr>
            <a:r>
              <a:rPr lang="en-US" sz="3200" b="1" dirty="0"/>
              <a:t>Closing remarks for Cons</a:t>
            </a:r>
            <a:endParaRPr lang="en-US" sz="3200" dirty="0"/>
          </a:p>
        </p:txBody>
      </p:sp>
    </p:spTree>
    <p:extLst>
      <p:ext uri="{BB962C8B-B14F-4D97-AF65-F5344CB8AC3E}">
        <p14:creationId xmlns:p14="http://schemas.microsoft.com/office/powerpoint/2010/main" xmlns="" val="1295241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9"/>
            <a:ext cx="9144000" cy="834571"/>
          </a:xfrm>
        </p:spPr>
        <p:txBody>
          <a:bodyPr/>
          <a:lstStyle/>
          <a:p>
            <a:pPr algn="ctr"/>
            <a:r>
              <a:rPr lang="en-US" dirty="0"/>
              <a:t>HISTORICAL DEBATE RUBRIC</a:t>
            </a:r>
          </a:p>
        </p:txBody>
      </p:sp>
      <p:graphicFrame>
        <p:nvGraphicFramePr>
          <p:cNvPr id="4" name="Table 3"/>
          <p:cNvGraphicFramePr>
            <a:graphicFrameLocks noGrp="1"/>
          </p:cNvGraphicFramePr>
          <p:nvPr>
            <p:extLst>
              <p:ext uri="{D42A27DB-BD31-4B8C-83A1-F6EECF244321}">
                <p14:modId xmlns:p14="http://schemas.microsoft.com/office/powerpoint/2010/main" xmlns="" val="628598286"/>
              </p:ext>
            </p:extLst>
          </p:nvPr>
        </p:nvGraphicFramePr>
        <p:xfrm>
          <a:off x="228600" y="1143000"/>
          <a:ext cx="8763000" cy="5486399"/>
        </p:xfrm>
        <a:graphic>
          <a:graphicData uri="http://schemas.openxmlformats.org/drawingml/2006/table">
            <a:tbl>
              <a:tblPr firstRow="1" firstCol="1" bandRow="1">
                <a:tableStyleId>{5C22544A-7EE6-4342-B048-85BDC9FD1C3A}</a:tableStyleId>
              </a:tblPr>
              <a:tblGrid>
                <a:gridCol w="1752600"/>
                <a:gridCol w="1371600"/>
                <a:gridCol w="1447800"/>
                <a:gridCol w="1447800"/>
                <a:gridCol w="1600200"/>
                <a:gridCol w="1143000"/>
              </a:tblGrid>
              <a:tr h="1098004">
                <a:tc>
                  <a:txBody>
                    <a:bodyPr/>
                    <a:lstStyle/>
                    <a:p>
                      <a:pPr marL="0" marR="0" algn="ctr">
                        <a:lnSpc>
                          <a:spcPct val="115000"/>
                        </a:lnSpc>
                        <a:spcBef>
                          <a:spcPts val="0"/>
                        </a:spcBef>
                        <a:spcAft>
                          <a:spcPts val="1000"/>
                        </a:spcAft>
                      </a:pPr>
                      <a:r>
                        <a:rPr lang="en-US" sz="1700">
                          <a:effectLst/>
                        </a:rPr>
                        <a:t>Category</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Presidential Debates</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The Senate Floor</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Student Council Election</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Not Yet</a:t>
                      </a:r>
                      <a:endParaRPr lang="en-US" sz="1000">
                        <a:effectLst/>
                        <a:latin typeface="Calibri"/>
                        <a:ea typeface="Calibri"/>
                        <a:cs typeface="Times New Roman"/>
                      </a:endParaRPr>
                    </a:p>
                  </a:txBody>
                  <a:tcPr marL="8981" marR="8981" marT="8981" marB="8981"/>
                </a:tc>
                <a:tc>
                  <a:txBody>
                    <a:bodyPr/>
                    <a:lstStyle/>
                    <a:p>
                      <a:pPr marL="0" marR="0" algn="ctr">
                        <a:lnSpc>
                          <a:spcPct val="115000"/>
                        </a:lnSpc>
                        <a:spcBef>
                          <a:spcPts val="0"/>
                        </a:spcBef>
                        <a:spcAft>
                          <a:spcPts val="1000"/>
                        </a:spcAft>
                      </a:pPr>
                      <a:r>
                        <a:rPr lang="en-US" sz="1700">
                          <a:effectLst/>
                        </a:rPr>
                        <a:t>Score</a:t>
                      </a:r>
                      <a:endParaRPr lang="en-US" sz="1000">
                        <a:effectLst/>
                        <a:latin typeface="Calibri"/>
                        <a:ea typeface="Calibri"/>
                        <a:cs typeface="Times New Roman"/>
                      </a:endParaRPr>
                    </a:p>
                  </a:txBody>
                  <a:tcPr marL="8981" marR="8981" marT="8981" marB="8981"/>
                </a:tc>
              </a:tr>
              <a:tr h="260852">
                <a:tc>
                  <a:txBody>
                    <a:bodyPr/>
                    <a:lstStyle/>
                    <a:p>
                      <a:pPr>
                        <a:lnSpc>
                          <a:spcPct val="115000"/>
                        </a:lnSpc>
                      </a:pPr>
                      <a:endParaRPr lang="en-US" sz="1000">
                        <a:effectLst/>
                        <a:latin typeface="Calibri"/>
                        <a:cs typeface="Times New Roman"/>
                      </a:endParaRPr>
                    </a:p>
                  </a:txBody>
                  <a:tcPr marL="8981" marR="8981" marT="8981" marB="8981" anchor="ctr"/>
                </a:tc>
                <a:tc>
                  <a:txBody>
                    <a:bodyPr/>
                    <a:lstStyle/>
                    <a:p>
                      <a:pPr marL="0" marR="0" algn="ctr">
                        <a:lnSpc>
                          <a:spcPct val="115000"/>
                        </a:lnSpc>
                        <a:spcBef>
                          <a:spcPts val="0"/>
                        </a:spcBef>
                        <a:spcAft>
                          <a:spcPts val="0"/>
                        </a:spcAft>
                      </a:pPr>
                      <a:r>
                        <a:rPr lang="en-US" sz="1100">
                          <a:effectLst/>
                        </a:rPr>
                        <a:t>4</a:t>
                      </a:r>
                      <a:endParaRPr lang="en-US" sz="1000">
                        <a:effectLst/>
                        <a:latin typeface="Calibri"/>
                        <a:ea typeface="Calibri"/>
                        <a:cs typeface="Times New Roman"/>
                      </a:endParaRPr>
                    </a:p>
                  </a:txBody>
                  <a:tcPr marL="8981" marR="8981" marT="8981" marB="8981" anchor="ctr"/>
                </a:tc>
                <a:tc>
                  <a:txBody>
                    <a:bodyPr/>
                    <a:lstStyle/>
                    <a:p>
                      <a:pPr marL="0" marR="0" algn="ctr">
                        <a:lnSpc>
                          <a:spcPct val="115000"/>
                        </a:lnSpc>
                        <a:spcBef>
                          <a:spcPts val="0"/>
                        </a:spcBef>
                        <a:spcAft>
                          <a:spcPts val="1000"/>
                        </a:spcAft>
                      </a:pPr>
                      <a:r>
                        <a:rPr lang="en-US" sz="1100">
                          <a:effectLst/>
                        </a:rPr>
                        <a:t>3</a:t>
                      </a:r>
                      <a:endParaRPr lang="en-US" sz="1000">
                        <a:effectLst/>
                        <a:latin typeface="Calibri"/>
                        <a:ea typeface="Calibri"/>
                        <a:cs typeface="Times New Roman"/>
                      </a:endParaRPr>
                    </a:p>
                  </a:txBody>
                  <a:tcPr marL="8981" marR="8981" marT="8981" marB="8981" anchor="ctr"/>
                </a:tc>
                <a:tc>
                  <a:txBody>
                    <a:bodyPr/>
                    <a:lstStyle/>
                    <a:p>
                      <a:pPr marL="0" marR="0" algn="ctr">
                        <a:lnSpc>
                          <a:spcPct val="115000"/>
                        </a:lnSpc>
                        <a:spcBef>
                          <a:spcPts val="0"/>
                        </a:spcBef>
                        <a:spcAft>
                          <a:spcPts val="1000"/>
                        </a:spcAft>
                      </a:pPr>
                      <a:r>
                        <a:rPr lang="en-US" sz="1100">
                          <a:effectLst/>
                        </a:rPr>
                        <a:t>2</a:t>
                      </a:r>
                      <a:endParaRPr lang="en-US" sz="1000">
                        <a:effectLst/>
                        <a:latin typeface="Calibri"/>
                        <a:ea typeface="Calibri"/>
                        <a:cs typeface="Times New Roman"/>
                      </a:endParaRPr>
                    </a:p>
                  </a:txBody>
                  <a:tcPr marL="8981" marR="8981" marT="8981" marB="8981" anchor="ctr"/>
                </a:tc>
                <a:tc>
                  <a:txBody>
                    <a:bodyPr/>
                    <a:lstStyle/>
                    <a:p>
                      <a:pPr marL="0" marR="0" algn="ctr">
                        <a:lnSpc>
                          <a:spcPct val="115000"/>
                        </a:lnSpc>
                        <a:spcBef>
                          <a:spcPts val="0"/>
                        </a:spcBef>
                        <a:spcAft>
                          <a:spcPts val="1000"/>
                        </a:spcAft>
                      </a:pPr>
                      <a:r>
                        <a:rPr lang="en-US" sz="1100">
                          <a:effectLst/>
                        </a:rPr>
                        <a:t>1</a:t>
                      </a:r>
                      <a:endParaRPr lang="en-US" sz="1000">
                        <a:effectLst/>
                        <a:latin typeface="Calibri"/>
                        <a:ea typeface="Calibri"/>
                        <a:cs typeface="Times New Roman"/>
                      </a:endParaRPr>
                    </a:p>
                  </a:txBody>
                  <a:tcPr marL="8981" marR="8981" marT="8981" marB="8981" anchor="ctr"/>
                </a:tc>
                <a:tc>
                  <a:txBody>
                    <a:bodyPr/>
                    <a:lstStyle/>
                    <a:p>
                      <a:pPr>
                        <a:lnSpc>
                          <a:spcPct val="115000"/>
                        </a:lnSpc>
                      </a:pPr>
                      <a:endParaRPr lang="en-US" sz="1000">
                        <a:effectLst/>
                        <a:latin typeface="Calibri"/>
                        <a:cs typeface="Times New Roman"/>
                      </a:endParaRPr>
                    </a:p>
                  </a:txBody>
                  <a:tcPr marL="8981" marR="8981" marT="8981" marB="8981" anchor="ctr"/>
                </a:tc>
              </a:tr>
              <a:tr h="739225">
                <a:tc>
                  <a:txBody>
                    <a:bodyPr/>
                    <a:lstStyle/>
                    <a:p>
                      <a:pPr marL="0" marR="0" algn="ctr">
                        <a:lnSpc>
                          <a:spcPct val="115000"/>
                        </a:lnSpc>
                        <a:spcBef>
                          <a:spcPts val="0"/>
                        </a:spcBef>
                        <a:spcAft>
                          <a:spcPts val="1000"/>
                        </a:spcAft>
                      </a:pPr>
                      <a:r>
                        <a:rPr lang="en-US" sz="1700">
                          <a:effectLst/>
                        </a:rPr>
                        <a:t>Addresses</a:t>
                      </a:r>
                      <a:br>
                        <a:rPr lang="en-US" sz="1700">
                          <a:effectLst/>
                        </a:rPr>
                      </a:br>
                      <a:r>
                        <a:rPr lang="en-US" sz="1700">
                          <a:effectLst/>
                        </a:rPr>
                        <a:t>Issues</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Always addresses </a:t>
                      </a:r>
                      <a:br>
                        <a:rPr lang="en-US" sz="1100">
                          <a:effectLst/>
                        </a:rPr>
                      </a:br>
                      <a:r>
                        <a:rPr lang="en-US" sz="1100">
                          <a:effectLst/>
                        </a:rPr>
                        <a:t>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Usually addresses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Rarely addresses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Did not address topic</a:t>
                      </a:r>
                      <a:endParaRPr lang="en-US" sz="1000">
                        <a:effectLst/>
                        <a:latin typeface="Calibri"/>
                        <a:ea typeface="Calibri"/>
                        <a:cs typeface="Times New Roman"/>
                      </a:endParaRPr>
                    </a:p>
                  </a:txBody>
                  <a:tcPr marL="8981" marR="8981" marT="8981" marB="8981"/>
                </a:tc>
                <a:tc>
                  <a:txBody>
                    <a:bodyPr/>
                    <a:lstStyle/>
                    <a:p>
                      <a:pPr>
                        <a:lnSpc>
                          <a:spcPct val="115000"/>
                        </a:lnSpc>
                      </a:pPr>
                      <a:endParaRPr lang="en-US" sz="1000">
                        <a:effectLst/>
                        <a:latin typeface="Calibri"/>
                        <a:cs typeface="Times New Roman"/>
                      </a:endParaRPr>
                    </a:p>
                  </a:txBody>
                  <a:tcPr marL="8981" marR="8981" marT="8981" marB="8981" anchor="ctr"/>
                </a:tc>
              </a:tr>
              <a:tr h="739225">
                <a:tc>
                  <a:txBody>
                    <a:bodyPr/>
                    <a:lstStyle/>
                    <a:p>
                      <a:pPr marL="0" marR="0" algn="ctr">
                        <a:lnSpc>
                          <a:spcPct val="115000"/>
                        </a:lnSpc>
                        <a:spcBef>
                          <a:spcPts val="0"/>
                        </a:spcBef>
                        <a:spcAft>
                          <a:spcPts val="1000"/>
                        </a:spcAft>
                      </a:pPr>
                      <a:r>
                        <a:rPr lang="en-US" sz="1700">
                          <a:effectLst/>
                        </a:rPr>
                        <a:t>Support with Facts</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Uses many facts</a:t>
                      </a:r>
                      <a:br>
                        <a:rPr lang="en-US" sz="1100">
                          <a:effectLst/>
                        </a:rPr>
                      </a:br>
                      <a:r>
                        <a:rPr lang="en-US" sz="1100">
                          <a:effectLst/>
                        </a:rPr>
                        <a:t>that support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Uses some facts that support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Uses few facts that support topic</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Does not use facts that support topic</a:t>
                      </a:r>
                      <a:endParaRPr lang="en-US" sz="1000">
                        <a:effectLst/>
                        <a:latin typeface="Calibri"/>
                        <a:ea typeface="Calibri"/>
                        <a:cs typeface="Times New Roman"/>
                      </a:endParaRPr>
                    </a:p>
                  </a:txBody>
                  <a:tcPr marL="8981" marR="8981" marT="8981" marB="8981" anchor="ctr"/>
                </a:tc>
                <a:tc>
                  <a:txBody>
                    <a:bodyPr/>
                    <a:lstStyle/>
                    <a:p>
                      <a:pPr>
                        <a:lnSpc>
                          <a:spcPct val="115000"/>
                        </a:lnSpc>
                      </a:pPr>
                      <a:endParaRPr lang="en-US" sz="1000">
                        <a:effectLst/>
                        <a:latin typeface="Calibri"/>
                        <a:cs typeface="Times New Roman"/>
                      </a:endParaRPr>
                    </a:p>
                  </a:txBody>
                  <a:tcPr marL="8981" marR="8981" marT="8981" marB="8981" anchor="ctr"/>
                </a:tc>
              </a:tr>
              <a:tr h="739225">
                <a:tc>
                  <a:txBody>
                    <a:bodyPr/>
                    <a:lstStyle/>
                    <a:p>
                      <a:pPr marL="0" marR="0" algn="ctr">
                        <a:lnSpc>
                          <a:spcPct val="115000"/>
                        </a:lnSpc>
                        <a:spcBef>
                          <a:spcPts val="0"/>
                        </a:spcBef>
                        <a:spcAft>
                          <a:spcPts val="1000"/>
                        </a:spcAft>
                      </a:pPr>
                      <a:r>
                        <a:rPr lang="en-US" sz="1700">
                          <a:effectLst/>
                        </a:rPr>
                        <a:t>Persuasiveness</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Arguments clear and convincing</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Arguments are sometimes clear and convincing</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Arguments are rarely clear and convincing</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Arguments are never clear and convincing</a:t>
                      </a:r>
                      <a:endParaRPr lang="en-US" sz="1000">
                        <a:effectLst/>
                        <a:latin typeface="Calibri"/>
                        <a:ea typeface="Calibri"/>
                        <a:cs typeface="Times New Roman"/>
                      </a:endParaRPr>
                    </a:p>
                  </a:txBody>
                  <a:tcPr marL="8981" marR="8981" marT="8981" marB="8981"/>
                </a:tc>
                <a:tc>
                  <a:txBody>
                    <a:bodyPr/>
                    <a:lstStyle/>
                    <a:p>
                      <a:pPr>
                        <a:lnSpc>
                          <a:spcPct val="115000"/>
                        </a:lnSpc>
                      </a:pPr>
                      <a:endParaRPr lang="en-US" sz="1000">
                        <a:effectLst/>
                        <a:latin typeface="Calibri"/>
                        <a:cs typeface="Times New Roman"/>
                      </a:endParaRPr>
                    </a:p>
                  </a:txBody>
                  <a:tcPr marL="8981" marR="8981" marT="8981" marB="8981" anchor="ctr"/>
                </a:tc>
              </a:tr>
              <a:tr h="739225">
                <a:tc>
                  <a:txBody>
                    <a:bodyPr/>
                    <a:lstStyle/>
                    <a:p>
                      <a:pPr marL="0" marR="0" algn="ctr">
                        <a:lnSpc>
                          <a:spcPct val="115000"/>
                        </a:lnSpc>
                        <a:spcBef>
                          <a:spcPts val="0"/>
                        </a:spcBef>
                        <a:spcAft>
                          <a:spcPts val="1000"/>
                        </a:spcAft>
                      </a:pPr>
                      <a:r>
                        <a:rPr lang="en-US" sz="1700">
                          <a:effectLst/>
                        </a:rPr>
                        <a:t>Teamwork</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Used team member effectively </a:t>
                      </a:r>
                      <a:endParaRPr lang="en-US" sz="1000">
                        <a:effectLst/>
                      </a:endParaRPr>
                    </a:p>
                    <a:p>
                      <a:pPr marL="0" marR="0">
                        <a:lnSpc>
                          <a:spcPct val="115000"/>
                        </a:lnSpc>
                        <a:spcBef>
                          <a:spcPts val="0"/>
                        </a:spcBef>
                        <a:spcAft>
                          <a:spcPts val="1000"/>
                        </a:spcAft>
                      </a:pPr>
                      <a:r>
                        <a:rPr lang="en-US" sz="1100">
                          <a:effectLst/>
                        </a:rPr>
                        <a:t>Equal timing</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One member does the talking 75% of the time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One member does the talking 100% of the time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No one talks</a:t>
                      </a:r>
                      <a:endParaRPr lang="en-US" sz="1000">
                        <a:effectLst/>
                        <a:latin typeface="Calibri"/>
                        <a:ea typeface="Calibri"/>
                        <a:cs typeface="Times New Roman"/>
                      </a:endParaRPr>
                    </a:p>
                  </a:txBody>
                  <a:tcPr marL="8981" marR="8981" marT="8981" marB="8981"/>
                </a:tc>
                <a:tc>
                  <a:txBody>
                    <a:bodyPr/>
                    <a:lstStyle/>
                    <a:p>
                      <a:pPr>
                        <a:lnSpc>
                          <a:spcPct val="115000"/>
                        </a:lnSpc>
                      </a:pPr>
                      <a:endParaRPr lang="en-US" sz="1000">
                        <a:effectLst/>
                        <a:latin typeface="Calibri"/>
                        <a:cs typeface="Times New Roman"/>
                      </a:endParaRPr>
                    </a:p>
                  </a:txBody>
                  <a:tcPr marL="8981" marR="8981" marT="8981" marB="8981" anchor="ctr"/>
                </a:tc>
              </a:tr>
              <a:tr h="1170643">
                <a:tc>
                  <a:txBody>
                    <a:bodyPr/>
                    <a:lstStyle/>
                    <a:p>
                      <a:pPr marL="0" marR="0" algn="ctr">
                        <a:lnSpc>
                          <a:spcPct val="115000"/>
                        </a:lnSpc>
                        <a:spcBef>
                          <a:spcPts val="0"/>
                        </a:spcBef>
                        <a:spcAft>
                          <a:spcPts val="1000"/>
                        </a:spcAft>
                      </a:pPr>
                      <a:r>
                        <a:rPr lang="en-US" sz="1700">
                          <a:effectLst/>
                        </a:rPr>
                        <a:t>Organization</a:t>
                      </a:r>
                      <a:endParaRPr lang="en-US" sz="1000">
                        <a:effectLst/>
                        <a:latin typeface="Calibri"/>
                        <a:ea typeface="Calibri"/>
                        <a:cs typeface="Times New Roman"/>
                      </a:endParaRPr>
                    </a:p>
                  </a:txBody>
                  <a:tcPr marL="8981" marR="8981" marT="8981" marB="8981" anchor="ctr"/>
                </a:tc>
                <a:tc>
                  <a:txBody>
                    <a:bodyPr/>
                    <a:lstStyle/>
                    <a:p>
                      <a:pPr marL="0" marR="0">
                        <a:lnSpc>
                          <a:spcPct val="115000"/>
                        </a:lnSpc>
                        <a:spcBef>
                          <a:spcPts val="0"/>
                        </a:spcBef>
                        <a:spcAft>
                          <a:spcPts val="0"/>
                        </a:spcAft>
                      </a:pPr>
                      <a:r>
                        <a:rPr lang="en-US" sz="1100">
                          <a:effectLst/>
                        </a:rPr>
                        <a:t>Electrifies audience in opening statement</a:t>
                      </a:r>
                      <a:br>
                        <a:rPr lang="en-US" sz="1100">
                          <a:effectLst/>
                        </a:rPr>
                      </a:br>
                      <a:r>
                        <a:rPr lang="en-US" sz="1100">
                          <a:effectLst/>
                        </a:rPr>
                        <a:t>Closure convinces audience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Grabs attention </a:t>
                      </a:r>
                      <a:endParaRPr lang="en-US" sz="1000">
                        <a:effectLst/>
                      </a:endParaRPr>
                    </a:p>
                    <a:p>
                      <a:pPr marL="0" marR="0">
                        <a:lnSpc>
                          <a:spcPct val="115000"/>
                        </a:lnSpc>
                        <a:spcBef>
                          <a:spcPts val="0"/>
                        </a:spcBef>
                        <a:spcAft>
                          <a:spcPts val="1000"/>
                        </a:spcAft>
                      </a:pPr>
                      <a:r>
                        <a:rPr lang="en-US" sz="1100">
                          <a:effectLst/>
                        </a:rPr>
                        <a:t>Brings closure to the debate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Introduces topic and brings some closure to the debate</a:t>
                      </a:r>
                      <a:endParaRPr lang="en-US" sz="1000">
                        <a:effectLst/>
                        <a:latin typeface="Calibri"/>
                        <a:ea typeface="Calibri"/>
                        <a:cs typeface="Times New Roman"/>
                      </a:endParaRPr>
                    </a:p>
                  </a:txBody>
                  <a:tcPr marL="8981" marR="8981" marT="8981" marB="8981"/>
                </a:tc>
                <a:tc>
                  <a:txBody>
                    <a:bodyPr/>
                    <a:lstStyle/>
                    <a:p>
                      <a:pPr marL="0" marR="0">
                        <a:lnSpc>
                          <a:spcPct val="115000"/>
                        </a:lnSpc>
                        <a:spcBef>
                          <a:spcPts val="0"/>
                        </a:spcBef>
                        <a:spcAft>
                          <a:spcPts val="0"/>
                        </a:spcAft>
                      </a:pPr>
                      <a:r>
                        <a:rPr lang="en-US" sz="1100">
                          <a:effectLst/>
                        </a:rPr>
                        <a:t>Does not introduce topic; no closure</a:t>
                      </a:r>
                      <a:endParaRPr lang="en-US" sz="1000">
                        <a:effectLst/>
                        <a:latin typeface="Calibri"/>
                        <a:ea typeface="Calibri"/>
                        <a:cs typeface="Times New Roman"/>
                      </a:endParaRPr>
                    </a:p>
                  </a:txBody>
                  <a:tcPr marL="8981" marR="8981" marT="8981" marB="8981"/>
                </a:tc>
                <a:tc>
                  <a:txBody>
                    <a:bodyPr/>
                    <a:lstStyle/>
                    <a:p>
                      <a:pPr>
                        <a:lnSpc>
                          <a:spcPct val="115000"/>
                        </a:lnSpc>
                      </a:pPr>
                      <a:endParaRPr lang="en-US" sz="1000" dirty="0">
                        <a:effectLst/>
                        <a:latin typeface="Calibri"/>
                        <a:cs typeface="Times New Roman"/>
                      </a:endParaRPr>
                    </a:p>
                  </a:txBody>
                  <a:tcPr marL="8981" marR="8981" marT="8981" marB="8981" anchor="ctr"/>
                </a:tc>
              </a:tr>
            </a:tbl>
          </a:graphicData>
        </a:graphic>
      </p:graphicFrame>
    </p:spTree>
    <p:extLst>
      <p:ext uri="{BB962C8B-B14F-4D97-AF65-F5344CB8AC3E}">
        <p14:creationId xmlns:p14="http://schemas.microsoft.com/office/powerpoint/2010/main" xmlns="" val="3158877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2456"/>
          </a:xfrm>
        </p:spPr>
        <p:txBody>
          <a:bodyPr/>
          <a:lstStyle/>
          <a:p>
            <a:pPr algn="ctr"/>
            <a:r>
              <a:rPr lang="en-US" dirty="0" smtClean="0"/>
              <a:t>Debate Wrap Up</a:t>
            </a:r>
            <a:endParaRPr lang="en-US" dirty="0"/>
          </a:p>
        </p:txBody>
      </p:sp>
      <p:sp>
        <p:nvSpPr>
          <p:cNvPr id="3" name="Text Placeholder 2"/>
          <p:cNvSpPr>
            <a:spLocks noGrp="1"/>
          </p:cNvSpPr>
          <p:nvPr>
            <p:ph type="body" idx="1"/>
          </p:nvPr>
        </p:nvSpPr>
        <p:spPr>
          <a:xfrm>
            <a:off x="0" y="1371600"/>
            <a:ext cx="9144000" cy="1371600"/>
          </a:xfrm>
        </p:spPr>
        <p:txBody>
          <a:bodyPr>
            <a:normAutofit/>
          </a:bodyPr>
          <a:lstStyle/>
          <a:p>
            <a:pPr algn="ctr"/>
            <a:r>
              <a:rPr lang="en-US" sz="4000" dirty="0" smtClean="0">
                <a:solidFill>
                  <a:srgbClr val="FF0000"/>
                </a:solidFill>
              </a:rPr>
              <a:t>Have </a:t>
            </a:r>
            <a:r>
              <a:rPr lang="en-US" sz="4000" dirty="0">
                <a:solidFill>
                  <a:srgbClr val="FF0000"/>
                </a:solidFill>
              </a:rPr>
              <a:t>any of your minds been </a:t>
            </a:r>
            <a:r>
              <a:rPr lang="en-US" sz="4000" dirty="0" smtClean="0">
                <a:solidFill>
                  <a:srgbClr val="FF0000"/>
                </a:solidFill>
              </a:rPr>
              <a:t>changed due to the debate?  </a:t>
            </a:r>
            <a:endParaRPr lang="en-US" sz="4000" dirty="0">
              <a:solidFill>
                <a:srgbClr val="FF0000"/>
              </a:solidFill>
            </a:endParaRPr>
          </a:p>
        </p:txBody>
      </p:sp>
      <p:sp>
        <p:nvSpPr>
          <p:cNvPr id="4" name="Rectangle 3"/>
          <p:cNvSpPr/>
          <p:nvPr/>
        </p:nvSpPr>
        <p:spPr>
          <a:xfrm>
            <a:off x="7257" y="3072348"/>
            <a:ext cx="9144000" cy="3785652"/>
          </a:xfrm>
          <a:prstGeom prst="rect">
            <a:avLst/>
          </a:prstGeom>
        </p:spPr>
        <p:txBody>
          <a:bodyPr wrap="square">
            <a:spAutoFit/>
          </a:bodyPr>
          <a:lstStyle/>
          <a:p>
            <a:pPr algn="ctr"/>
            <a:r>
              <a:rPr lang="en-US" sz="4000" dirty="0"/>
              <a:t>P</a:t>
            </a:r>
            <a:r>
              <a:rPr lang="en-US" sz="4000" dirty="0" smtClean="0"/>
              <a:t>eople </a:t>
            </a:r>
            <a:r>
              <a:rPr lang="en-US" sz="4000" dirty="0"/>
              <a:t>constantly disagree but as citizens of this country you have the opportunity to participate in public debates, vote, write letters to the newspaper, or contact your representative.</a:t>
            </a:r>
          </a:p>
        </p:txBody>
      </p:sp>
    </p:spTree>
    <p:extLst>
      <p:ext uri="{BB962C8B-B14F-4D97-AF65-F5344CB8AC3E}">
        <p14:creationId xmlns:p14="http://schemas.microsoft.com/office/powerpoint/2010/main" xmlns="" val="31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86"/>
            <a:ext cx="7772400" cy="772886"/>
          </a:xfrm>
        </p:spPr>
        <p:txBody>
          <a:bodyPr/>
          <a:lstStyle/>
          <a:p>
            <a:pPr algn="ctr"/>
            <a:r>
              <a:rPr lang="en-US" dirty="0" smtClean="0"/>
              <a:t>Closing Remarks</a:t>
            </a:r>
            <a:endParaRPr lang="en-US" dirty="0"/>
          </a:p>
        </p:txBody>
      </p:sp>
      <p:sp>
        <p:nvSpPr>
          <p:cNvPr id="3" name="Text Placeholder 2"/>
          <p:cNvSpPr>
            <a:spLocks noGrp="1"/>
          </p:cNvSpPr>
          <p:nvPr>
            <p:ph type="body" idx="1"/>
          </p:nvPr>
        </p:nvSpPr>
        <p:spPr>
          <a:xfrm>
            <a:off x="0" y="1828800"/>
            <a:ext cx="9144000" cy="5388114"/>
          </a:xfrm>
        </p:spPr>
        <p:txBody>
          <a:bodyPr>
            <a:noAutofit/>
          </a:bodyPr>
          <a:lstStyle/>
          <a:p>
            <a:pPr marL="0" lvl="2" indent="0">
              <a:buClr>
                <a:schemeClr val="accent3"/>
              </a:buClr>
              <a:buSzPct val="95000"/>
            </a:pPr>
            <a:r>
              <a:rPr lang="en-US" sz="3200" dirty="0" smtClean="0"/>
              <a:t>You </a:t>
            </a:r>
            <a:r>
              <a:rPr lang="en-US" sz="3200" dirty="0"/>
              <a:t>learned how to analyze primary source documents in order to answer a question. </a:t>
            </a:r>
            <a:r>
              <a:rPr lang="en-US" sz="3200" dirty="0" smtClean="0"/>
              <a:t>You </a:t>
            </a:r>
            <a:r>
              <a:rPr lang="en-US" sz="3200" dirty="0"/>
              <a:t>learned that you don’t just stop after reading one person’s opinion.  You need to look at a variety of perspectives to get the big picture before you form your opinion.  And even when you do form your opinion, you need to stay in conversation with other people and respectfully listen to what other people have to say</a:t>
            </a:r>
            <a:r>
              <a:rPr lang="en-US" sz="3200" dirty="0" smtClean="0"/>
              <a:t>.</a:t>
            </a:r>
            <a:endParaRPr lang="en-US" sz="3200" dirty="0"/>
          </a:p>
        </p:txBody>
      </p:sp>
      <p:sp>
        <p:nvSpPr>
          <p:cNvPr id="4" name="TextBox 3"/>
          <p:cNvSpPr txBox="1"/>
          <p:nvPr/>
        </p:nvSpPr>
        <p:spPr>
          <a:xfrm>
            <a:off x="0" y="762000"/>
            <a:ext cx="9518311" cy="707886"/>
          </a:xfrm>
          <a:prstGeom prst="rect">
            <a:avLst/>
          </a:prstGeom>
          <a:noFill/>
        </p:spPr>
        <p:txBody>
          <a:bodyPr wrap="none" rtlCol="0">
            <a:spAutoFit/>
          </a:bodyPr>
          <a:lstStyle/>
          <a:p>
            <a:r>
              <a:rPr lang="en-US" sz="3900" dirty="0" smtClean="0">
                <a:solidFill>
                  <a:srgbClr val="FF0000"/>
                </a:solidFill>
              </a:rPr>
              <a:t>What did you learn from this History Lab?</a:t>
            </a:r>
            <a:endParaRPr lang="en-US" sz="3900" dirty="0">
              <a:solidFill>
                <a:srgbClr val="FF0000"/>
              </a:solidFill>
            </a:endParaRPr>
          </a:p>
        </p:txBody>
      </p:sp>
    </p:spTree>
    <p:extLst>
      <p:ext uri="{BB962C8B-B14F-4D97-AF65-F5344CB8AC3E}">
        <p14:creationId xmlns:p14="http://schemas.microsoft.com/office/powerpoint/2010/main" xmlns="" val="25687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0"/>
            <a:ext cx="7772400" cy="990600"/>
          </a:xfrm>
        </p:spPr>
        <p:txBody>
          <a:bodyPr/>
          <a:lstStyle/>
          <a:p>
            <a:r>
              <a:rPr lang="en-US" dirty="0" smtClean="0"/>
              <a:t>Sources </a:t>
            </a:r>
            <a:r>
              <a:rPr lang="en-US" smtClean="0"/>
              <a:t>for Images</a:t>
            </a:r>
            <a:endParaRPr lang="en-US" dirty="0"/>
          </a:p>
        </p:txBody>
      </p:sp>
      <p:sp>
        <p:nvSpPr>
          <p:cNvPr id="5" name="Text Placeholder 4"/>
          <p:cNvSpPr>
            <a:spLocks noGrp="1"/>
          </p:cNvSpPr>
          <p:nvPr>
            <p:ph type="body" idx="1"/>
          </p:nvPr>
        </p:nvSpPr>
        <p:spPr>
          <a:xfrm>
            <a:off x="0" y="990600"/>
            <a:ext cx="9144000" cy="6096000"/>
          </a:xfrm>
        </p:spPr>
        <p:txBody>
          <a:bodyPr/>
          <a:lstStyle/>
          <a:p>
            <a:r>
              <a:rPr lang="en-US" dirty="0">
                <a:hlinkClick r:id="rId2"/>
              </a:rPr>
              <a:t>http://</a:t>
            </a:r>
            <a:r>
              <a:rPr lang="en-US" dirty="0" smtClean="0">
                <a:hlinkClick r:id="rId2"/>
              </a:rPr>
              <a:t>www.britishbattles.com/bunker-hill.htm</a:t>
            </a:r>
            <a:endParaRPr lang="en-US" dirty="0" smtClean="0"/>
          </a:p>
          <a:p>
            <a:r>
              <a:rPr lang="en-US" dirty="0">
                <a:hlinkClick r:id="rId3"/>
              </a:rPr>
              <a:t>http://</a:t>
            </a:r>
            <a:r>
              <a:rPr lang="en-US" dirty="0" smtClean="0">
                <a:hlinkClick r:id="rId3"/>
              </a:rPr>
              <a:t>www.sonofthesouth.net/revolutionary-war/political/american-flag.htm</a:t>
            </a:r>
            <a:endParaRPr lang="en-US" dirty="0" smtClean="0"/>
          </a:p>
          <a:p>
            <a:r>
              <a:rPr lang="en-US" dirty="0">
                <a:hlinkClick r:id="rId4"/>
              </a:rPr>
              <a:t>http://</a:t>
            </a:r>
            <a:r>
              <a:rPr lang="en-US" dirty="0" smtClean="0">
                <a:hlinkClick r:id="rId4"/>
              </a:rPr>
              <a:t>www.historyguide.org/intellect/paine.html</a:t>
            </a:r>
            <a:endParaRPr lang="en-US" dirty="0" smtClean="0"/>
          </a:p>
          <a:p>
            <a:r>
              <a:rPr lang="en-US" dirty="0">
                <a:hlinkClick r:id="rId5"/>
              </a:rPr>
              <a:t>http://</a:t>
            </a:r>
            <a:r>
              <a:rPr lang="en-US" dirty="0" smtClean="0">
                <a:hlinkClick r:id="rId5"/>
              </a:rPr>
              <a:t>en.wikipedia.org/wiki/Abigail_Adams</a:t>
            </a:r>
            <a:endParaRPr lang="en-US" dirty="0" smtClean="0"/>
          </a:p>
          <a:p>
            <a:r>
              <a:rPr lang="en-US" dirty="0">
                <a:hlinkClick r:id="rId6"/>
              </a:rPr>
              <a:t>http://</a:t>
            </a:r>
            <a:r>
              <a:rPr lang="en-US" dirty="0" smtClean="0">
                <a:hlinkClick r:id="rId6"/>
              </a:rPr>
              <a:t>en.wikipedia.org/wiki/John_Trumbull</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933580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2"/>
            <a:ext cx="9144000" cy="913228"/>
          </a:xfrm>
        </p:spPr>
        <p:txBody>
          <a:bodyPr/>
          <a:lstStyle/>
          <a:p>
            <a:r>
              <a:rPr lang="en-US" sz="5400" dirty="0" smtClean="0"/>
              <a:t>Thomas Paine’s </a:t>
            </a:r>
            <a:r>
              <a:rPr lang="en-US" sz="5400" i="1" dirty="0" smtClean="0"/>
              <a:t>Common Sense</a:t>
            </a:r>
            <a:endParaRPr lang="en-US" sz="5400" i="1" dirty="0"/>
          </a:p>
        </p:txBody>
      </p:sp>
      <p:pic>
        <p:nvPicPr>
          <p:cNvPr id="4" name="Picture 3" descr="http://storiesofusa.com/images/common-sense-thomas-pain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914400"/>
            <a:ext cx="5867400" cy="5943601"/>
          </a:xfrm>
          <a:prstGeom prst="rect">
            <a:avLst/>
          </a:prstGeom>
          <a:noFill/>
          <a:ln>
            <a:noFill/>
          </a:ln>
        </p:spPr>
      </p:pic>
      <p:pic>
        <p:nvPicPr>
          <p:cNvPr id="5" name="Picture 4" descr="http://www.do2learn.com/picturecards/images/imageschedule/thumbsup_l.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3575" y="3429001"/>
            <a:ext cx="3143250" cy="3143250"/>
          </a:xfrm>
          <a:prstGeom prst="rect">
            <a:avLst/>
          </a:prstGeom>
          <a:noFill/>
          <a:ln>
            <a:noFill/>
          </a:ln>
        </p:spPr>
      </p:pic>
    </p:spTree>
    <p:extLst>
      <p:ext uri="{BB962C8B-B14F-4D97-AF65-F5344CB8AC3E}">
        <p14:creationId xmlns:p14="http://schemas.microsoft.com/office/powerpoint/2010/main" xmlns="" val="345258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066800"/>
            <a:ext cx="9753600" cy="6400800"/>
          </a:xfrm>
        </p:spPr>
        <p:txBody>
          <a:bodyPr>
            <a:noAutofit/>
          </a:bodyPr>
          <a:lstStyle/>
          <a:p>
            <a:pPr lvl="3" algn="ctr"/>
            <a:r>
              <a:rPr lang="en-US" sz="3200" dirty="0" smtClean="0">
                <a:solidFill>
                  <a:schemeClr val="tx1"/>
                </a:solidFill>
              </a:rPr>
              <a:t>Paine </a:t>
            </a:r>
            <a:r>
              <a:rPr lang="en-US" sz="3200" dirty="0">
                <a:solidFill>
                  <a:schemeClr val="tx1"/>
                </a:solidFill>
              </a:rPr>
              <a:t>thinks the colonists should </a:t>
            </a:r>
            <a:r>
              <a:rPr lang="en-US" sz="3200" dirty="0" smtClean="0">
                <a:solidFill>
                  <a:schemeClr val="tx1"/>
                </a:solidFill>
              </a:rPr>
              <a:t>revolt, </a:t>
            </a:r>
            <a:r>
              <a:rPr lang="en-US" sz="3200" dirty="0">
                <a:solidFill>
                  <a:schemeClr val="tx1"/>
                </a:solidFill>
              </a:rPr>
              <a:t>because he believes the colonies should rule themselves instead of being ruled by a king.  He finds fault with monarchies and thinks that kings cause war and the worshipping </a:t>
            </a:r>
            <a:r>
              <a:rPr lang="en-US" sz="3200" dirty="0" smtClean="0">
                <a:solidFill>
                  <a:schemeClr val="tx1"/>
                </a:solidFill>
              </a:rPr>
              <a:t>of false </a:t>
            </a:r>
            <a:r>
              <a:rPr lang="en-US" sz="3200" dirty="0">
                <a:solidFill>
                  <a:schemeClr val="tx1"/>
                </a:solidFill>
              </a:rPr>
              <a:t>idols.  Also, old and young kings can be manipulated by evil people who will destroy the country.  Basically, monarchies go against God and cause bloodshed and it is only natural that the colonies have the right to their own government.</a:t>
            </a:r>
          </a:p>
        </p:txBody>
      </p:sp>
      <p:sp>
        <p:nvSpPr>
          <p:cNvPr id="5" name="Title 1"/>
          <p:cNvSpPr>
            <a:spLocks noGrp="1"/>
          </p:cNvSpPr>
          <p:nvPr>
            <p:ph type="title"/>
          </p:nvPr>
        </p:nvSpPr>
        <p:spPr>
          <a:xfrm>
            <a:off x="0" y="1172"/>
            <a:ext cx="9144000" cy="913228"/>
          </a:xfrm>
        </p:spPr>
        <p:txBody>
          <a:bodyPr/>
          <a:lstStyle/>
          <a:p>
            <a:r>
              <a:rPr lang="en-US" sz="5400" dirty="0" smtClean="0"/>
              <a:t>Thomas Paine’s </a:t>
            </a:r>
            <a:r>
              <a:rPr lang="en-US" sz="5400" i="1" dirty="0" smtClean="0"/>
              <a:t>Common Se</a:t>
            </a:r>
            <a:r>
              <a:rPr lang="en-US" sz="5400" dirty="0" smtClean="0"/>
              <a:t>nse</a:t>
            </a:r>
            <a:endParaRPr lang="en-US" sz="5400" dirty="0"/>
          </a:p>
        </p:txBody>
      </p:sp>
    </p:spTree>
    <p:extLst>
      <p:ext uri="{BB962C8B-B14F-4D97-AF65-F5344CB8AC3E}">
        <p14:creationId xmlns:p14="http://schemas.microsoft.com/office/powerpoint/2010/main" xmlns="" val="371992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covers.openlibrary.org/b/id/6136307-L.jpg"/>
          <p:cNvPicPr/>
          <p:nvPr/>
        </p:nvPicPr>
        <p:blipFill rotWithShape="1">
          <a:blip r:embed="rId2" cstate="print">
            <a:extLst>
              <a:ext uri="{28A0092B-C50C-407E-A947-70E740481C1C}">
                <a14:useLocalDpi xmlns:a14="http://schemas.microsoft.com/office/drawing/2010/main" xmlns="" val="0"/>
              </a:ext>
            </a:extLst>
          </a:blip>
          <a:srcRect t="5351" b="13842"/>
          <a:stretch/>
        </p:blipFill>
        <p:spPr bwMode="auto">
          <a:xfrm>
            <a:off x="2612865" y="1066800"/>
            <a:ext cx="4473735" cy="5791200"/>
          </a:xfrm>
          <a:prstGeom prst="rect">
            <a:avLst/>
          </a:prstGeom>
          <a:noFill/>
          <a:ln>
            <a:noFill/>
          </a:ln>
        </p:spPr>
      </p:pic>
      <p:sp>
        <p:nvSpPr>
          <p:cNvPr id="4" name="Title 1"/>
          <p:cNvSpPr txBox="1">
            <a:spLocks/>
          </p:cNvSpPr>
          <p:nvPr/>
        </p:nvSpPr>
        <p:spPr>
          <a:xfrm>
            <a:off x="0" y="1172"/>
            <a:ext cx="9144000" cy="913228"/>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James </a:t>
            </a:r>
            <a:r>
              <a:rPr lang="en-US" dirty="0" err="1" smtClean="0"/>
              <a:t>Chalmer’s</a:t>
            </a:r>
            <a:r>
              <a:rPr lang="en-US" dirty="0" smtClean="0"/>
              <a:t> </a:t>
            </a:r>
            <a:r>
              <a:rPr lang="en-US" i="1" dirty="0" smtClean="0"/>
              <a:t>Plain Truth</a:t>
            </a:r>
            <a:endParaRPr lang="en-US" i="1" dirty="0"/>
          </a:p>
        </p:txBody>
      </p:sp>
      <p:pic>
        <p:nvPicPr>
          <p:cNvPr id="6" name="Picture 5" descr="http://www.do2learn.com/picturecards/images/imageschedule/thumbsup_l.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381000" y="3429001"/>
            <a:ext cx="3143250" cy="3143250"/>
          </a:xfrm>
          <a:prstGeom prst="rect">
            <a:avLst/>
          </a:prstGeom>
          <a:noFill/>
          <a:ln>
            <a:noFill/>
          </a:ln>
        </p:spPr>
      </p:pic>
    </p:spTree>
    <p:extLst>
      <p:ext uri="{BB962C8B-B14F-4D97-AF65-F5344CB8AC3E}">
        <p14:creationId xmlns:p14="http://schemas.microsoft.com/office/powerpoint/2010/main" xmlns="" val="15759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838200"/>
            <a:ext cx="9067800" cy="5016758"/>
          </a:xfrm>
          <a:prstGeom prst="rect">
            <a:avLst/>
          </a:prstGeom>
        </p:spPr>
        <p:txBody>
          <a:bodyPr wrap="square">
            <a:spAutoFit/>
          </a:bodyPr>
          <a:lstStyle/>
          <a:p>
            <a:pPr algn="ctr"/>
            <a:r>
              <a:rPr lang="en-US" sz="4000" dirty="0" smtClean="0"/>
              <a:t>James </a:t>
            </a:r>
            <a:r>
              <a:rPr lang="en-US" sz="4000" dirty="0"/>
              <a:t>Chalmers thinks “our country” will be ruined if we try to break away from Great Britain.  Democratic countries are wracked with war and we should stay loyal to England to try to avoid war ourselves.  We should try to resolve our dispute instead of trying to break away.</a:t>
            </a:r>
          </a:p>
        </p:txBody>
      </p:sp>
      <p:sp>
        <p:nvSpPr>
          <p:cNvPr id="5" name="Title 1"/>
          <p:cNvSpPr txBox="1">
            <a:spLocks/>
          </p:cNvSpPr>
          <p:nvPr/>
        </p:nvSpPr>
        <p:spPr>
          <a:xfrm>
            <a:off x="0" y="1172"/>
            <a:ext cx="9144000" cy="913228"/>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James </a:t>
            </a:r>
            <a:r>
              <a:rPr lang="en-US" dirty="0" err="1" smtClean="0"/>
              <a:t>Chalmer’s</a:t>
            </a:r>
            <a:r>
              <a:rPr lang="en-US" dirty="0" smtClean="0"/>
              <a:t> </a:t>
            </a:r>
            <a:r>
              <a:rPr lang="en-US" i="1" dirty="0" smtClean="0"/>
              <a:t>Plain Truth</a:t>
            </a:r>
            <a:endParaRPr lang="en-US" i="1" dirty="0"/>
          </a:p>
        </p:txBody>
      </p:sp>
    </p:spTree>
    <p:extLst>
      <p:ext uri="{BB962C8B-B14F-4D97-AF65-F5344CB8AC3E}">
        <p14:creationId xmlns:p14="http://schemas.microsoft.com/office/powerpoint/2010/main" xmlns="" val="3852493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1143000"/>
          </a:xfrm>
        </p:spPr>
        <p:txBody>
          <a:bodyPr/>
          <a:lstStyle/>
          <a:p>
            <a:pPr algn="ctr"/>
            <a:r>
              <a:rPr lang="en-US" dirty="0" smtClean="0"/>
              <a:t>The Edenton Tea Party</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412" t="20043" r="35174" b="10129"/>
          <a:stretch/>
        </p:blipFill>
        <p:spPr bwMode="auto">
          <a:xfrm>
            <a:off x="2514600" y="1255986"/>
            <a:ext cx="4339831" cy="5602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http://www.do2learn.com/picturecards/images/imageschedule/thumbsup_l.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3575" y="3429000"/>
            <a:ext cx="3143250" cy="3143250"/>
          </a:xfrm>
          <a:prstGeom prst="rect">
            <a:avLst/>
          </a:prstGeom>
          <a:noFill/>
          <a:ln>
            <a:noFill/>
          </a:ln>
        </p:spPr>
      </p:pic>
    </p:spTree>
    <p:extLst>
      <p:ext uri="{BB962C8B-B14F-4D97-AF65-F5344CB8AC3E}">
        <p14:creationId xmlns:p14="http://schemas.microsoft.com/office/powerpoint/2010/main" xmlns="" val="30218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838200"/>
            <a:ext cx="9133114" cy="1509712"/>
          </a:xfrm>
        </p:spPr>
        <p:txBody>
          <a:bodyPr>
            <a:noAutofit/>
          </a:bodyPr>
          <a:lstStyle/>
          <a:p>
            <a:pPr algn="ctr"/>
            <a:r>
              <a:rPr lang="en-US" sz="4000" dirty="0"/>
              <a:t>The ladies who participated in the Edenton Tea Party believed they had to take a stand and demonstrate their support for the tea boycott.  They did not want to buy British tea or cloth and owed it their family, friends, and themselves to make a point.  We can infer that the women would support a revolt against Great Britain</a:t>
            </a:r>
            <a:r>
              <a:rPr lang="en-US" sz="4000" dirty="0" smtClean="0"/>
              <a:t>.</a:t>
            </a:r>
            <a:endParaRPr lang="en-US" sz="4000" dirty="0"/>
          </a:p>
        </p:txBody>
      </p:sp>
      <p:sp>
        <p:nvSpPr>
          <p:cNvPr id="4" name="Title 1"/>
          <p:cNvSpPr>
            <a:spLocks noGrp="1"/>
          </p:cNvSpPr>
          <p:nvPr>
            <p:ph type="title"/>
          </p:nvPr>
        </p:nvSpPr>
        <p:spPr>
          <a:xfrm>
            <a:off x="-76200" y="0"/>
            <a:ext cx="9220200" cy="838200"/>
          </a:xfrm>
        </p:spPr>
        <p:txBody>
          <a:bodyPr/>
          <a:lstStyle/>
          <a:p>
            <a:pPr algn="ctr"/>
            <a:r>
              <a:rPr lang="en-US" dirty="0" smtClean="0"/>
              <a:t>The Edenton Tea Party</a:t>
            </a:r>
            <a:endParaRPr lang="en-US" dirty="0"/>
          </a:p>
        </p:txBody>
      </p:sp>
    </p:spTree>
    <p:extLst>
      <p:ext uri="{BB962C8B-B14F-4D97-AF65-F5344CB8AC3E}">
        <p14:creationId xmlns:p14="http://schemas.microsoft.com/office/powerpoint/2010/main" xmlns="" val="905283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1054</TotalTime>
  <Words>1937</Words>
  <Application>Microsoft Office PowerPoint</Application>
  <PresentationFormat>On-screen Show (4:3)</PresentationFormat>
  <Paragraphs>159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Day</vt:lpstr>
      <vt:lpstr>The day has come for us to take all of our evidence and answer our big question:  “Should the colonists have revolted against Great Britain?”.  </vt:lpstr>
      <vt:lpstr>Let’s take a look at our primary source documents and the perspectives that each one represents.</vt:lpstr>
      <vt:lpstr>Thomas Paine’s Common Sense</vt:lpstr>
      <vt:lpstr>Thomas Paine’s Common Sense</vt:lpstr>
      <vt:lpstr>Slide 6</vt:lpstr>
      <vt:lpstr>Slide 7</vt:lpstr>
      <vt:lpstr>The Edenton Tea Party</vt:lpstr>
      <vt:lpstr>The Edenton Tea Party</vt:lpstr>
      <vt:lpstr>A Society of Ladies, at Edenton in North Carolina—March, 1775</vt:lpstr>
      <vt:lpstr>A Society of Ladies, at Edenton in North Carolina—March, 1775</vt:lpstr>
      <vt:lpstr>Letter from Abigail Adams to John Adams</vt:lpstr>
      <vt:lpstr>Letter from Abigail Adams to John Adams</vt:lpstr>
      <vt:lpstr>Letter from Deborah Champion to Patience</vt:lpstr>
      <vt:lpstr>Letter from Deborah Champion to Patience</vt:lpstr>
      <vt:lpstr>“The Disturbances in America give great trouble to all our Nations”: Mohawk Joseph Brant Comes to London to See the King, 1776</vt:lpstr>
      <vt:lpstr>“The Disturbances in America give great trouble to all our Nations”: Mohawk Joseph Brant Comes to London to See the King, 1776</vt:lpstr>
      <vt:lpstr>Treaty with the Delawares (1778) </vt:lpstr>
      <vt:lpstr>Treaty with the Delawares (1778) </vt:lpstr>
      <vt:lpstr>Thumbs up?  Thumbs down?</vt:lpstr>
      <vt:lpstr>James Forten Quote</vt:lpstr>
      <vt:lpstr>#1  Petition of 1779 by slaves of Fairfield County for the abolition of Slavery in Connecticut</vt:lpstr>
      <vt:lpstr>#1  Petition of 1779 by slaves of Fairfield County for the abolition of Slavery in Connecticut</vt:lpstr>
      <vt:lpstr>Petition of 1779 by slaves of Fairfield County for the abolition of Slavery in Connecticut</vt:lpstr>
      <vt:lpstr>Lord Dunmore’s Proclamation</vt:lpstr>
      <vt:lpstr>Lord Dunmore’s Proclamation</vt:lpstr>
      <vt:lpstr>Final Assessment</vt:lpstr>
      <vt:lpstr>Break into groups</vt:lpstr>
      <vt:lpstr>Directions</vt:lpstr>
      <vt:lpstr>HISTORICAL DEBATE RUBRIC</vt:lpstr>
      <vt:lpstr>Slide 31</vt:lpstr>
      <vt:lpstr>It’s time to debate!</vt:lpstr>
      <vt:lpstr>HISTORICAL DEBATE RUBRIC</vt:lpstr>
      <vt:lpstr>Debate Wrap Up</vt:lpstr>
      <vt:lpstr>Closing Remarks</vt:lpstr>
      <vt:lpstr>Sources for Images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Lab</dc:title>
  <dc:creator>Liz</dc:creator>
  <cp:lastModifiedBy>Rachel Brubaker</cp:lastModifiedBy>
  <cp:revision>138</cp:revision>
  <dcterms:created xsi:type="dcterms:W3CDTF">2011-06-30T19:02:50Z</dcterms:created>
  <dcterms:modified xsi:type="dcterms:W3CDTF">2012-12-06T19:47:51Z</dcterms:modified>
</cp:coreProperties>
</file>